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56" r:id="rId2"/>
    <p:sldId id="257" r:id="rId3"/>
    <p:sldId id="258" r:id="rId4"/>
    <p:sldId id="259" r:id="rId5"/>
    <p:sldId id="260" r:id="rId6"/>
    <p:sldId id="261" r:id="rId7"/>
    <p:sldId id="263" r:id="rId8"/>
    <p:sldId id="262" r:id="rId9"/>
    <p:sldId id="264" r:id="rId10"/>
    <p:sldId id="265" r:id="rId11"/>
    <p:sldId id="269" r:id="rId12"/>
    <p:sldId id="271" r:id="rId13"/>
    <p:sldId id="266" r:id="rId14"/>
    <p:sldId id="267" r:id="rId15"/>
    <p:sldId id="268" r:id="rId16"/>
    <p:sldId id="278" r:id="rId17"/>
    <p:sldId id="273" r:id="rId18"/>
    <p:sldId id="274" r:id="rId19"/>
    <p:sldId id="279" r:id="rId20"/>
    <p:sldId id="280" r:id="rId21"/>
    <p:sldId id="281" r:id="rId22"/>
    <p:sldId id="282" r:id="rId23"/>
    <p:sldId id="283" r:id="rId24"/>
    <p:sldId id="284" r:id="rId25"/>
    <p:sldId id="285"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E5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A28677A-D63A-420E-87F2-60AB427C545A}" type="datetimeFigureOut">
              <a:rPr lang="ar-IQ" smtClean="0"/>
              <a:t>14/10/1442</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F197797-099C-4A14-B4CF-5CBB9762C913}" type="slidenum">
              <a:rPr lang="ar-IQ" smtClean="0"/>
              <a:t>‹#›</a:t>
            </a:fld>
            <a:endParaRPr lang="ar-IQ"/>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A28677A-D63A-420E-87F2-60AB427C545A}" type="datetimeFigureOut">
              <a:rPr lang="ar-IQ" smtClean="0"/>
              <a:t>14/10/1442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197797-099C-4A14-B4CF-5CBB9762C913}" type="slidenum">
              <a:rPr lang="ar-IQ" smtClean="0"/>
              <a:t>‹#›</a:t>
            </a:fld>
            <a:endParaRPr lang="ar-IQ"/>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A28677A-D63A-420E-87F2-60AB427C545A}" type="datetimeFigureOut">
              <a:rPr lang="ar-IQ" smtClean="0"/>
              <a:t>14/10/1442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197797-099C-4A14-B4CF-5CBB9762C913}" type="slidenum">
              <a:rPr lang="ar-IQ" smtClean="0"/>
              <a:t>‹#›</a:t>
            </a:fld>
            <a:endParaRPr lang="ar-IQ"/>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A28677A-D63A-420E-87F2-60AB427C545A}" type="datetimeFigureOut">
              <a:rPr lang="ar-IQ" smtClean="0"/>
              <a:t>14/10/1442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197797-099C-4A14-B4CF-5CBB9762C913}" type="slidenum">
              <a:rPr lang="ar-IQ" smtClean="0"/>
              <a:t>‹#›</a:t>
            </a:fld>
            <a:endParaRPr lang="ar-IQ"/>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A28677A-D63A-420E-87F2-60AB427C545A}" type="datetimeFigureOut">
              <a:rPr lang="ar-IQ" smtClean="0"/>
              <a:t>14/10/1442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197797-099C-4A14-B4CF-5CBB9762C913}" type="slidenum">
              <a:rPr lang="ar-IQ" smtClean="0"/>
              <a:t>‹#›</a:t>
            </a:fld>
            <a:endParaRPr lang="ar-IQ"/>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CA28677A-D63A-420E-87F2-60AB427C545A}" type="datetimeFigureOut">
              <a:rPr lang="ar-IQ" smtClean="0"/>
              <a:t>14/10/1442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F197797-099C-4A14-B4CF-5CBB9762C913}" type="slidenum">
              <a:rPr lang="ar-IQ" smtClean="0"/>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CA28677A-D63A-420E-87F2-60AB427C545A}" type="datetimeFigureOut">
              <a:rPr lang="ar-IQ" smtClean="0"/>
              <a:t>14/10/1442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F197797-099C-4A14-B4CF-5CBB9762C913}" type="slidenum">
              <a:rPr lang="ar-IQ" smtClean="0"/>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CA28677A-D63A-420E-87F2-60AB427C545A}" type="datetimeFigureOut">
              <a:rPr lang="ar-IQ" smtClean="0"/>
              <a:t>14/10/1442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F197797-099C-4A14-B4CF-5CBB9762C913}" type="slidenum">
              <a:rPr lang="ar-IQ" smtClean="0"/>
              <a:t>‹#›</a:t>
            </a:fld>
            <a:endParaRPr lang="ar-IQ"/>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8677A-D63A-420E-87F2-60AB427C545A}" type="datetimeFigureOut">
              <a:rPr lang="ar-IQ" smtClean="0"/>
              <a:t>14/10/1442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F197797-099C-4A14-B4CF-5CBB9762C913}" type="slidenum">
              <a:rPr lang="ar-IQ" smtClean="0"/>
              <a:t>‹#›</a:t>
            </a:fld>
            <a:endParaRPr lang="ar-IQ"/>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CA28677A-D63A-420E-87F2-60AB427C545A}" type="datetimeFigureOut">
              <a:rPr lang="ar-IQ" smtClean="0"/>
              <a:t>14/10/1442</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2F197797-099C-4A14-B4CF-5CBB9762C913}" type="slidenum">
              <a:rPr lang="ar-IQ" smtClean="0"/>
              <a:t>‹#›</a:t>
            </a:fld>
            <a:endParaRPr lang="ar-IQ"/>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CA28677A-D63A-420E-87F2-60AB427C545A}" type="datetimeFigureOut">
              <a:rPr lang="ar-IQ" smtClean="0"/>
              <a:t>14/10/1442</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2F197797-099C-4A14-B4CF-5CBB9762C913}" type="slidenum">
              <a:rPr lang="ar-IQ" smtClean="0"/>
              <a:t>‹#›</a:t>
            </a:fld>
            <a:endParaRPr lang="ar-IQ"/>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A28677A-D63A-420E-87F2-60AB427C545A}" type="datetimeFigureOut">
              <a:rPr lang="ar-IQ" smtClean="0"/>
              <a:t>14/10/1442</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F197797-099C-4A14-B4CF-5CBB9762C913}"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circl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tamimi.hayfaa1@gmail.com" TargetMode="External"/><Relationship Id="rId7" Type="http://schemas.openxmlformats.org/officeDocument/2006/relationships/image" Target="../media/image7.png"/><Relationship Id="rId2" Type="http://schemas.openxmlformats.org/officeDocument/2006/relationships/hyperlink" Target="mailto:Hayfaa.hussein@uobasrah.edu.iq" TargetMode="External"/><Relationship Id="rId1" Type="http://schemas.openxmlformats.org/officeDocument/2006/relationships/slideLayout" Target="../slideLayouts/slideLayout1.xml"/><Relationship Id="rId6" Type="http://schemas.openxmlformats.org/officeDocument/2006/relationships/image" Target="../media/image6.jp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35596" y="1110995"/>
            <a:ext cx="7128792" cy="965970"/>
          </a:xfrm>
        </p:spPr>
        <p:txBody>
          <a:bodyPr>
            <a:noAutofit/>
          </a:bodyPr>
          <a:lstStyle/>
          <a:p>
            <a:endParaRPr lang="ar-IQ" sz="2000" b="1" dirty="0">
              <a:solidFill>
                <a:srgbClr val="002060"/>
              </a:solidFill>
            </a:endParaRPr>
          </a:p>
        </p:txBody>
      </p:sp>
      <p:sp>
        <p:nvSpPr>
          <p:cNvPr id="3" name="عنوان فرعي 2"/>
          <p:cNvSpPr>
            <a:spLocks noGrp="1"/>
          </p:cNvSpPr>
          <p:nvPr>
            <p:ph type="subTitle" idx="1"/>
          </p:nvPr>
        </p:nvSpPr>
        <p:spPr>
          <a:xfrm>
            <a:off x="1007604" y="2145066"/>
            <a:ext cx="7308812" cy="3732205"/>
          </a:xfrm>
        </p:spPr>
        <p:txBody>
          <a:bodyPr>
            <a:noAutofit/>
          </a:bodyPr>
          <a:lstStyle/>
          <a:p>
            <a:pPr lvl="0">
              <a:lnSpc>
                <a:spcPct val="115000"/>
              </a:lnSpc>
              <a:spcBef>
                <a:spcPts val="0"/>
              </a:spcBef>
              <a:spcAft>
                <a:spcPts val="1000"/>
              </a:spcAft>
            </a:pPr>
            <a:r>
              <a:rPr lang="en-US" sz="1600" b="1" dirty="0">
                <a:solidFill>
                  <a:srgbClr val="FF0000"/>
                </a:solidFill>
                <a:latin typeface="Constantia"/>
                <a:ea typeface="+mj-ea"/>
                <a:cs typeface="+mj-cs"/>
              </a:rPr>
              <a:t>Fertilizers Technologies</a:t>
            </a:r>
            <a:br>
              <a:rPr lang="en-US" sz="1600" b="1" dirty="0">
                <a:solidFill>
                  <a:srgbClr val="FF0000"/>
                </a:solidFill>
                <a:latin typeface="Constantia"/>
                <a:ea typeface="+mj-ea"/>
                <a:cs typeface="+mj-cs"/>
              </a:rPr>
            </a:br>
            <a:r>
              <a:rPr lang="ar-IQ" sz="1600" b="1" dirty="0" err="1">
                <a:solidFill>
                  <a:srgbClr val="FF0000"/>
                </a:solidFill>
                <a:latin typeface="Constantia"/>
                <a:ea typeface="+mj-ea"/>
              </a:rPr>
              <a:t>تقانات</a:t>
            </a:r>
            <a:r>
              <a:rPr lang="ar-IQ" sz="1600" b="1" dirty="0">
                <a:solidFill>
                  <a:srgbClr val="FF0000"/>
                </a:solidFill>
                <a:latin typeface="Constantia"/>
                <a:ea typeface="+mj-ea"/>
              </a:rPr>
              <a:t> اسمدة </a:t>
            </a:r>
            <a:br>
              <a:rPr lang="ar-IQ" sz="1600" b="1" dirty="0">
                <a:solidFill>
                  <a:srgbClr val="FF0000"/>
                </a:solidFill>
                <a:latin typeface="Constantia"/>
                <a:ea typeface="+mj-ea"/>
              </a:rPr>
            </a:br>
            <a:r>
              <a:rPr lang="en-US" sz="1600" b="1" dirty="0">
                <a:solidFill>
                  <a:srgbClr val="002060"/>
                </a:solidFill>
                <a:latin typeface="Constantia"/>
                <a:ea typeface="+mj-ea"/>
                <a:cs typeface="+mj-cs"/>
              </a:rPr>
              <a:t>Lecture 3</a:t>
            </a:r>
            <a:br>
              <a:rPr lang="en-US" sz="1600" b="1" dirty="0">
                <a:solidFill>
                  <a:srgbClr val="002060"/>
                </a:solidFill>
                <a:latin typeface="Constantia"/>
                <a:ea typeface="+mj-ea"/>
                <a:cs typeface="+mj-cs"/>
              </a:rPr>
            </a:br>
            <a:r>
              <a:rPr lang="ar-IQ" sz="1600" b="1" dirty="0">
                <a:solidFill>
                  <a:srgbClr val="002060"/>
                </a:solidFill>
                <a:latin typeface="Constantia"/>
                <a:ea typeface="+mj-ea"/>
              </a:rPr>
              <a:t>المحاضرة الثالثة </a:t>
            </a:r>
            <a:br>
              <a:rPr lang="ar-IQ" sz="1600" b="1" dirty="0">
                <a:solidFill>
                  <a:srgbClr val="002060"/>
                </a:solidFill>
                <a:latin typeface="Constantia"/>
                <a:ea typeface="+mj-ea"/>
              </a:rPr>
            </a:br>
            <a:r>
              <a:rPr lang="ar-IQ" sz="1600" b="1" dirty="0">
                <a:solidFill>
                  <a:srgbClr val="002060"/>
                </a:solidFill>
                <a:latin typeface="Constantia"/>
                <a:ea typeface="+mj-ea"/>
              </a:rPr>
              <a:t>الصف الرابع</a:t>
            </a:r>
            <a:endParaRPr lang="ar-IQ" sz="1600" b="1" dirty="0" smtClean="0">
              <a:solidFill>
                <a:schemeClr val="tx1"/>
              </a:solidFill>
              <a:latin typeface="Gill Sans MT"/>
              <a:ea typeface="Calibri"/>
            </a:endParaRPr>
          </a:p>
          <a:p>
            <a:pPr lvl="0">
              <a:lnSpc>
                <a:spcPct val="115000"/>
              </a:lnSpc>
              <a:spcBef>
                <a:spcPts val="0"/>
              </a:spcBef>
              <a:spcAft>
                <a:spcPts val="1000"/>
              </a:spcAft>
            </a:pPr>
            <a:r>
              <a:rPr lang="ar-IQ" sz="1600" b="1" dirty="0" smtClean="0">
                <a:solidFill>
                  <a:schemeClr val="tx1"/>
                </a:solidFill>
                <a:latin typeface="Gill Sans MT"/>
                <a:ea typeface="Calibri"/>
              </a:rPr>
              <a:t>استاذة </a:t>
            </a:r>
            <a:r>
              <a:rPr lang="ar-IQ" sz="1600" b="1" dirty="0">
                <a:solidFill>
                  <a:schemeClr val="tx1"/>
                </a:solidFill>
                <a:latin typeface="Gill Sans MT"/>
                <a:ea typeface="Calibri"/>
              </a:rPr>
              <a:t>المادة : </a:t>
            </a:r>
            <a:r>
              <a:rPr lang="ar-IQ" sz="1600" b="1" dirty="0" err="1">
                <a:solidFill>
                  <a:schemeClr val="tx1"/>
                </a:solidFill>
                <a:latin typeface="Gill Sans MT"/>
                <a:ea typeface="Calibri"/>
              </a:rPr>
              <a:t>أ.د.هيفاء</a:t>
            </a:r>
            <a:r>
              <a:rPr lang="ar-IQ" sz="1600" b="1" dirty="0">
                <a:solidFill>
                  <a:schemeClr val="tx1"/>
                </a:solidFill>
                <a:latin typeface="Gill Sans MT"/>
                <a:ea typeface="Calibri"/>
              </a:rPr>
              <a:t> جاسم حسين</a:t>
            </a:r>
            <a:endParaRPr lang="en-US" sz="1600" dirty="0">
              <a:solidFill>
                <a:schemeClr val="tx1"/>
              </a:solidFill>
              <a:latin typeface="Gill Sans MT"/>
              <a:ea typeface="Calibri"/>
              <a:cs typeface="Arial"/>
            </a:endParaRPr>
          </a:p>
          <a:p>
            <a:pPr lvl="0">
              <a:lnSpc>
                <a:spcPct val="115000"/>
              </a:lnSpc>
              <a:spcBef>
                <a:spcPts val="0"/>
              </a:spcBef>
              <a:spcAft>
                <a:spcPts val="1000"/>
              </a:spcAft>
            </a:pPr>
            <a:r>
              <a:rPr lang="ar-IQ" sz="1600" b="1" dirty="0">
                <a:solidFill>
                  <a:schemeClr val="tx1"/>
                </a:solidFill>
                <a:latin typeface="Gill Sans MT"/>
                <a:ea typeface="Calibri"/>
              </a:rPr>
              <a:t>قسم علوم التربة والموارد المائية</a:t>
            </a:r>
            <a:endParaRPr lang="en-US" sz="1600" dirty="0">
              <a:solidFill>
                <a:schemeClr val="tx1"/>
              </a:solidFill>
              <a:latin typeface="Gill Sans MT"/>
              <a:ea typeface="Calibri"/>
              <a:cs typeface="Arial"/>
            </a:endParaRPr>
          </a:p>
          <a:p>
            <a:pPr lvl="0">
              <a:lnSpc>
                <a:spcPct val="115000"/>
              </a:lnSpc>
              <a:spcBef>
                <a:spcPts val="0"/>
              </a:spcBef>
              <a:spcAft>
                <a:spcPts val="1000"/>
              </a:spcAft>
            </a:pPr>
            <a:r>
              <a:rPr lang="ar-IQ" sz="1600" b="1" dirty="0">
                <a:solidFill>
                  <a:schemeClr val="tx1"/>
                </a:solidFill>
                <a:latin typeface="Gill Sans MT"/>
                <a:ea typeface="Calibri"/>
              </a:rPr>
              <a:t>كلية الزراعة / جامعة البصرة</a:t>
            </a:r>
            <a:endParaRPr lang="en-US" sz="1600" dirty="0">
              <a:solidFill>
                <a:schemeClr val="tx1"/>
              </a:solidFill>
              <a:latin typeface="Gill Sans MT"/>
              <a:ea typeface="Calibri"/>
              <a:cs typeface="Arial"/>
            </a:endParaRPr>
          </a:p>
          <a:p>
            <a:pPr lvl="0">
              <a:lnSpc>
                <a:spcPct val="115000"/>
              </a:lnSpc>
              <a:spcBef>
                <a:spcPts val="0"/>
              </a:spcBef>
              <a:spcAft>
                <a:spcPts val="1000"/>
              </a:spcAft>
            </a:pPr>
            <a:r>
              <a:rPr lang="en-US" sz="1600" b="1" u="sng" dirty="0">
                <a:solidFill>
                  <a:srgbClr val="002060"/>
                </a:solidFill>
                <a:latin typeface="Gill Sans MT"/>
                <a:ea typeface="Calibri"/>
                <a:cs typeface="Arial"/>
                <a:hlinkClick r:id="rId2"/>
              </a:rPr>
              <a:t>Hayfaa.hussein@uobasrah.edu.iq</a:t>
            </a:r>
            <a:endParaRPr lang="en-US" sz="1600" dirty="0">
              <a:solidFill>
                <a:srgbClr val="002060"/>
              </a:solidFill>
              <a:latin typeface="Gill Sans MT"/>
              <a:ea typeface="Calibri"/>
              <a:cs typeface="Arial"/>
            </a:endParaRPr>
          </a:p>
          <a:p>
            <a:pPr lvl="0">
              <a:lnSpc>
                <a:spcPct val="115000"/>
              </a:lnSpc>
              <a:spcBef>
                <a:spcPts val="0"/>
              </a:spcBef>
              <a:spcAft>
                <a:spcPts val="1000"/>
              </a:spcAft>
            </a:pPr>
            <a:r>
              <a:rPr lang="en-US" sz="1600" b="1" u="sng" dirty="0">
                <a:solidFill>
                  <a:srgbClr val="002060"/>
                </a:solidFill>
                <a:latin typeface="Gill Sans MT"/>
                <a:ea typeface="Calibri"/>
                <a:cs typeface="Arial"/>
                <a:hlinkClick r:id="rId3"/>
              </a:rPr>
              <a:t>Altamimi.hayfaa1@gmail.com</a:t>
            </a:r>
            <a:endParaRPr lang="en-US" sz="1600" dirty="0">
              <a:solidFill>
                <a:srgbClr val="002060"/>
              </a:solidFill>
              <a:latin typeface="Gill Sans MT"/>
              <a:ea typeface="Calibri"/>
              <a:cs typeface="Arial"/>
            </a:endParaRPr>
          </a:p>
          <a:p>
            <a:endParaRPr lang="ar-IQ" sz="1600" dirty="0">
              <a:solidFill>
                <a:schemeClr val="tx1"/>
              </a:solidFill>
            </a:endParaRPr>
          </a:p>
        </p:txBody>
      </p:sp>
      <p:pic>
        <p:nvPicPr>
          <p:cNvPr id="5" name="صورة 4"/>
          <p:cNvPicPr/>
          <p:nvPr/>
        </p:nvPicPr>
        <p:blipFill rotWithShape="1">
          <a:blip r:embed="rId4" cstate="print">
            <a:extLst>
              <a:ext uri="{BEBA8EAE-BF5A-486C-A8C5-ECC9F3942E4B}">
                <a14:imgProps xmlns:a14="http://schemas.microsoft.com/office/drawing/2010/main">
                  <a14:imgLayer r:embed="rId5">
                    <a14:imgEffect>
                      <a14:sharpenSoften amount="54000"/>
                    </a14:imgEffect>
                    <a14:imgEffect>
                      <a14:brightnessContrast contrast="8000"/>
                    </a14:imgEffect>
                  </a14:imgLayer>
                </a14:imgProps>
              </a:ext>
              <a:ext uri="{28A0092B-C50C-407E-A947-70E740481C1C}">
                <a14:useLocalDpi xmlns:a14="http://schemas.microsoft.com/office/drawing/2010/main" val="0"/>
              </a:ext>
            </a:extLst>
          </a:blip>
          <a:srcRect l="-1611" t="1905" r="-1611" b="1905"/>
          <a:stretch/>
        </p:blipFill>
        <p:spPr>
          <a:xfrm>
            <a:off x="3851920" y="1198880"/>
            <a:ext cx="1512168" cy="864096"/>
          </a:xfrm>
          <a:prstGeom prst="rect">
            <a:avLst/>
          </a:prstGeom>
          <a:effectLst>
            <a:glow>
              <a:srgbClr val="0F6FC6">
                <a:alpha val="55000"/>
              </a:srgbClr>
            </a:glow>
            <a:outerShdw dist="50800" dir="1560000" sx="1000" sy="1000" algn="ctr" rotWithShape="0">
              <a:srgbClr val="000000"/>
            </a:outerShdw>
            <a:softEdge rad="0"/>
          </a:effectLst>
        </p:spPr>
      </p:pic>
      <p:pic>
        <p:nvPicPr>
          <p:cNvPr id="6" name="صورة 5"/>
          <p:cNvPicPr/>
          <p:nvPr/>
        </p:nvPicPr>
        <p:blipFill>
          <a:blip r:embed="rId6" cstate="print">
            <a:extLst>
              <a:ext uri="{28A0092B-C50C-407E-A947-70E740481C1C}">
                <a14:useLocalDpi xmlns:a14="http://schemas.microsoft.com/office/drawing/2010/main" val="0"/>
              </a:ext>
            </a:extLst>
          </a:blip>
          <a:stretch>
            <a:fillRect/>
          </a:stretch>
        </p:blipFill>
        <p:spPr>
          <a:xfrm>
            <a:off x="1187624" y="1198880"/>
            <a:ext cx="1138661" cy="1089675"/>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1161795"/>
            <a:ext cx="1339626" cy="90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18371"/>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59632" y="980728"/>
            <a:ext cx="6696744" cy="1470025"/>
          </a:xfrm>
        </p:spPr>
        <p:txBody>
          <a:bodyPr>
            <a:normAutofit/>
          </a:bodyPr>
          <a:lstStyle/>
          <a:p>
            <a:pPr>
              <a:lnSpc>
                <a:spcPct val="115000"/>
              </a:lnSpc>
              <a:spcAft>
                <a:spcPts val="1000"/>
              </a:spcAft>
            </a:pPr>
            <a:r>
              <a:rPr lang="ar-IQ" sz="2000" b="1" dirty="0">
                <a:solidFill>
                  <a:srgbClr val="FF0000"/>
                </a:solidFill>
                <a:ea typeface="Calibri"/>
                <a:cs typeface="Arial"/>
              </a:rPr>
              <a:t>طرق اضافة الاسمدة السائلة </a:t>
            </a:r>
            <a:r>
              <a:rPr lang="en-US" sz="2000" b="1" dirty="0" smtClean="0">
                <a:solidFill>
                  <a:srgbClr val="FF0000"/>
                </a:solidFill>
                <a:ea typeface="Calibri"/>
                <a:cs typeface="Arial"/>
              </a:rPr>
              <a:t/>
            </a:r>
            <a:br>
              <a:rPr lang="en-US" sz="2000" b="1" dirty="0" smtClean="0">
                <a:solidFill>
                  <a:srgbClr val="FF0000"/>
                </a:solidFill>
                <a:ea typeface="Calibri"/>
                <a:cs typeface="Arial"/>
              </a:rPr>
            </a:br>
            <a:r>
              <a:rPr lang="en-US" sz="2000" b="1" dirty="0" smtClean="0">
                <a:solidFill>
                  <a:srgbClr val="FF0000"/>
                </a:solidFill>
                <a:ea typeface="Calibri"/>
                <a:cs typeface="Arial"/>
              </a:rPr>
              <a:t>Methods of Liquid Fertilizers Application</a:t>
            </a:r>
            <a:r>
              <a:rPr lang="en-US" sz="2000" dirty="0">
                <a:ea typeface="Calibri"/>
                <a:cs typeface="Arial"/>
              </a:rPr>
              <a:t/>
            </a:r>
            <a:br>
              <a:rPr lang="en-US" sz="2000" dirty="0">
                <a:ea typeface="Calibri"/>
                <a:cs typeface="Arial"/>
              </a:rPr>
            </a:br>
            <a:endParaRPr lang="ar-IQ" sz="2000" dirty="0"/>
          </a:p>
        </p:txBody>
      </p:sp>
      <p:sp>
        <p:nvSpPr>
          <p:cNvPr id="3" name="عنوان فرعي 2"/>
          <p:cNvSpPr>
            <a:spLocks noGrp="1"/>
          </p:cNvSpPr>
          <p:nvPr>
            <p:ph type="subTitle" idx="1"/>
          </p:nvPr>
        </p:nvSpPr>
        <p:spPr>
          <a:xfrm>
            <a:off x="1043608" y="2276872"/>
            <a:ext cx="7128792" cy="3600400"/>
          </a:xfrm>
        </p:spPr>
        <p:txBody>
          <a:bodyPr>
            <a:normAutofit fontScale="55000" lnSpcReduction="20000"/>
          </a:bodyPr>
          <a:lstStyle/>
          <a:p>
            <a:pPr algn="r">
              <a:lnSpc>
                <a:spcPct val="115000"/>
              </a:lnSpc>
              <a:spcAft>
                <a:spcPts val="1000"/>
              </a:spcAft>
            </a:pPr>
            <a:r>
              <a:rPr lang="ar-IQ" b="1" dirty="0">
                <a:solidFill>
                  <a:srgbClr val="002060"/>
                </a:solidFill>
                <a:ea typeface="Calibri"/>
              </a:rPr>
              <a:t>اولا:  التسميد بالرش </a:t>
            </a:r>
            <a:r>
              <a:rPr lang="en-US" b="1" dirty="0">
                <a:solidFill>
                  <a:srgbClr val="002060"/>
                </a:solidFill>
                <a:ea typeface="Calibri"/>
                <a:cs typeface="Arial"/>
              </a:rPr>
              <a:t>Foliar Fertilization  </a:t>
            </a:r>
            <a:endParaRPr lang="en-US" sz="2400" dirty="0">
              <a:ea typeface="Calibri"/>
              <a:cs typeface="Arial"/>
            </a:endParaRPr>
          </a:p>
          <a:p>
            <a:pPr algn="just">
              <a:lnSpc>
                <a:spcPct val="115000"/>
              </a:lnSpc>
              <a:spcAft>
                <a:spcPts val="1000"/>
              </a:spcAft>
            </a:pPr>
            <a:r>
              <a:rPr lang="ar-IQ" sz="2900" b="1" dirty="0">
                <a:solidFill>
                  <a:schemeClr val="tx1"/>
                </a:solidFill>
                <a:ea typeface="Calibri"/>
              </a:rPr>
              <a:t>تمتاز الاوراق بقابليتها على امتصاص العناصر الغذائية وذلك عن </a:t>
            </a:r>
            <a:r>
              <a:rPr lang="ar-IQ" sz="2900" b="1" dirty="0" smtClean="0">
                <a:solidFill>
                  <a:schemeClr val="tx1"/>
                </a:solidFill>
                <a:ea typeface="Calibri"/>
              </a:rPr>
              <a:t>طريق الثغور </a:t>
            </a:r>
            <a:r>
              <a:rPr lang="ar-IQ" sz="2900" b="1" dirty="0">
                <a:solidFill>
                  <a:schemeClr val="tx1"/>
                </a:solidFill>
                <a:ea typeface="Calibri"/>
              </a:rPr>
              <a:t>ثم تنفذ تلك العناصر الى داخل الفراغات الهوائية </a:t>
            </a:r>
            <a:r>
              <a:rPr lang="ar-IQ" sz="2900" b="1" dirty="0" smtClean="0">
                <a:solidFill>
                  <a:schemeClr val="tx1"/>
                </a:solidFill>
                <a:ea typeface="Calibri"/>
              </a:rPr>
              <a:t>.</a:t>
            </a:r>
          </a:p>
          <a:p>
            <a:pPr algn="just">
              <a:lnSpc>
                <a:spcPct val="115000"/>
              </a:lnSpc>
              <a:spcAft>
                <a:spcPts val="1000"/>
              </a:spcAft>
            </a:pPr>
            <a:r>
              <a:rPr lang="ar-IQ" sz="2900" b="1" dirty="0" smtClean="0">
                <a:solidFill>
                  <a:schemeClr val="tx1"/>
                </a:solidFill>
                <a:ea typeface="Calibri"/>
              </a:rPr>
              <a:t> </a:t>
            </a:r>
            <a:r>
              <a:rPr lang="ar-IQ" sz="2900" b="1" dirty="0">
                <a:solidFill>
                  <a:schemeClr val="tx1"/>
                </a:solidFill>
                <a:ea typeface="Calibri"/>
              </a:rPr>
              <a:t>والمسار الاخر لامتصاص العناصر الغذائية عن طريق </a:t>
            </a:r>
            <a:r>
              <a:rPr lang="ar-IQ" sz="2900" b="1" dirty="0" smtClean="0">
                <a:solidFill>
                  <a:schemeClr val="tx1"/>
                </a:solidFill>
                <a:ea typeface="Calibri"/>
              </a:rPr>
              <a:t>الكيوتكل </a:t>
            </a:r>
            <a:r>
              <a:rPr lang="ar-IQ" sz="2900" b="1" dirty="0">
                <a:solidFill>
                  <a:schemeClr val="tx1"/>
                </a:solidFill>
                <a:ea typeface="Calibri"/>
              </a:rPr>
              <a:t>من خلال </a:t>
            </a:r>
            <a:r>
              <a:rPr lang="ar-IQ" sz="2900" b="1" dirty="0" smtClean="0">
                <a:solidFill>
                  <a:schemeClr val="tx1"/>
                </a:solidFill>
                <a:ea typeface="Calibri"/>
              </a:rPr>
              <a:t>التشققات</a:t>
            </a:r>
          </a:p>
          <a:p>
            <a:pPr algn="just">
              <a:lnSpc>
                <a:spcPct val="115000"/>
              </a:lnSpc>
              <a:spcAft>
                <a:spcPts val="1000"/>
              </a:spcAft>
            </a:pPr>
            <a:r>
              <a:rPr lang="ar-IQ" sz="2900" b="1" dirty="0" smtClean="0">
                <a:solidFill>
                  <a:schemeClr val="tx1"/>
                </a:solidFill>
                <a:ea typeface="Calibri"/>
              </a:rPr>
              <a:t>حيث </a:t>
            </a:r>
            <a:r>
              <a:rPr lang="ar-IQ" sz="2900" b="1" dirty="0">
                <a:solidFill>
                  <a:schemeClr val="tx1"/>
                </a:solidFill>
                <a:ea typeface="Calibri"/>
              </a:rPr>
              <a:t>ان مادة الكيوتكل تكون نفاذة للمادة والمحاليل بصورة جزئية . </a:t>
            </a:r>
            <a:r>
              <a:rPr lang="ar-IQ" sz="2900" b="1" dirty="0" smtClean="0">
                <a:solidFill>
                  <a:schemeClr val="tx1"/>
                </a:solidFill>
                <a:ea typeface="Calibri"/>
              </a:rPr>
              <a:t>ويجب </a:t>
            </a:r>
            <a:r>
              <a:rPr lang="ar-IQ" sz="2900" b="1" dirty="0">
                <a:solidFill>
                  <a:schemeClr val="tx1"/>
                </a:solidFill>
                <a:ea typeface="Calibri"/>
              </a:rPr>
              <a:t>ان يؤخذ في الاعتبار عند اضافة الاسمدة بطريق الرش على الاوراق </a:t>
            </a:r>
            <a:r>
              <a:rPr lang="ar-IQ" sz="2900" b="1" dirty="0" smtClean="0">
                <a:solidFill>
                  <a:schemeClr val="tx1"/>
                </a:solidFill>
                <a:ea typeface="Calibri"/>
              </a:rPr>
              <a:t>ان </a:t>
            </a:r>
            <a:r>
              <a:rPr lang="ar-IQ" sz="2900" b="1" dirty="0">
                <a:solidFill>
                  <a:schemeClr val="tx1"/>
                </a:solidFill>
                <a:ea typeface="Calibri"/>
              </a:rPr>
              <a:t>كمية قليلة من العناصر الغذائية تؤخذ بهذه الطريقة مقارنة بما يحتاجه النبات من العناصر الغذائية وبكميات كبيرة مثل النيتروجين والفسفور والبوتاسيوم </a:t>
            </a:r>
            <a:r>
              <a:rPr lang="ar-IQ" sz="2900" b="1" dirty="0" smtClean="0">
                <a:solidFill>
                  <a:schemeClr val="tx1"/>
                </a:solidFill>
                <a:ea typeface="Calibri"/>
              </a:rPr>
              <a:t>،</a:t>
            </a:r>
          </a:p>
          <a:p>
            <a:pPr algn="just">
              <a:lnSpc>
                <a:spcPct val="115000"/>
              </a:lnSpc>
              <a:spcAft>
                <a:spcPts val="1000"/>
              </a:spcAft>
            </a:pPr>
            <a:r>
              <a:rPr lang="ar-IQ" sz="2900" b="1" dirty="0" smtClean="0">
                <a:solidFill>
                  <a:schemeClr val="tx1"/>
                </a:solidFill>
                <a:ea typeface="Calibri"/>
              </a:rPr>
              <a:t> </a:t>
            </a:r>
            <a:r>
              <a:rPr lang="ar-IQ" sz="2900" b="1" dirty="0">
                <a:solidFill>
                  <a:schemeClr val="tx1"/>
                </a:solidFill>
                <a:ea typeface="Calibri"/>
              </a:rPr>
              <a:t>لذا فان رش النبات بهذه العناصر الثلاثة لا تكون عملية ( عدا اليوريا التي تمتص بصورة سريعة وتمثل داخل خلية الورقة) . وتعد هذه الطريقة مناسبة لرش اسمدة العناصر </a:t>
            </a:r>
            <a:r>
              <a:rPr lang="ar-IQ" sz="2900" b="1" dirty="0" smtClean="0">
                <a:solidFill>
                  <a:schemeClr val="tx1"/>
                </a:solidFill>
                <a:ea typeface="Calibri"/>
              </a:rPr>
              <a:t>الصغرى مثل </a:t>
            </a:r>
            <a:r>
              <a:rPr lang="ar-IQ" sz="2900" b="1" dirty="0">
                <a:solidFill>
                  <a:schemeClr val="tx1"/>
                </a:solidFill>
                <a:ea typeface="Calibri"/>
              </a:rPr>
              <a:t>( الحديد والنحاس والزنك والمنغنيز...الخ) وذلك لما تتعرض له تلك العناصر من مشاكل الترسيب والامتزاز في الترب الكلسية والحامضية مما تقلل من جاهزيتها للنبات . </a:t>
            </a:r>
            <a:endParaRPr lang="en-US" sz="2900" b="1" dirty="0">
              <a:solidFill>
                <a:schemeClr val="tx1"/>
              </a:solidFill>
              <a:ea typeface="Calibri"/>
              <a:cs typeface="Arial"/>
            </a:endParaRPr>
          </a:p>
          <a:p>
            <a:endParaRPr lang="ar-IQ" dirty="0"/>
          </a:p>
        </p:txBody>
      </p:sp>
    </p:spTree>
    <p:extLst>
      <p:ext uri="{BB962C8B-B14F-4D97-AF65-F5344CB8AC3E}">
        <p14:creationId xmlns:p14="http://schemas.microsoft.com/office/powerpoint/2010/main" val="1361369519"/>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883226"/>
          </a:xfrm>
        </p:spPr>
        <p:txBody>
          <a:bodyPr>
            <a:noAutofit/>
          </a:bodyPr>
          <a:lstStyle/>
          <a:p>
            <a:r>
              <a:rPr lang="en-US" sz="3200" b="1" dirty="0" smtClean="0">
                <a:solidFill>
                  <a:srgbClr val="FF0000"/>
                </a:solidFill>
              </a:rPr>
              <a:t>Foliar Application of Fertilizers</a:t>
            </a:r>
            <a:r>
              <a:rPr lang="en-US" sz="3200" b="1" dirty="0">
                <a:solidFill>
                  <a:srgbClr val="FF0000"/>
                </a:solidFill>
              </a:rPr>
              <a:t/>
            </a:r>
            <a:br>
              <a:rPr lang="en-US" sz="3200" b="1" dirty="0">
                <a:solidFill>
                  <a:srgbClr val="FF0000"/>
                </a:solidFill>
              </a:rPr>
            </a:br>
            <a:r>
              <a:rPr lang="ar-IQ" sz="3200" b="1" dirty="0" smtClean="0">
                <a:solidFill>
                  <a:srgbClr val="FF0000"/>
                </a:solidFill>
              </a:rPr>
              <a:t>اضافة الاسمدة بالرش </a:t>
            </a:r>
            <a:endParaRPr lang="ar-IQ" sz="3200" b="1" dirty="0">
              <a:solidFill>
                <a:srgbClr val="FF0000"/>
              </a:solidFill>
            </a:endParaRPr>
          </a:p>
        </p:txBody>
      </p:sp>
      <p:sp>
        <p:nvSpPr>
          <p:cNvPr id="3" name="عنصر نائب للمحتوى 2"/>
          <p:cNvSpPr>
            <a:spLocks noGrp="1"/>
          </p:cNvSpPr>
          <p:nvPr>
            <p:ph sz="quarter" idx="13"/>
          </p:nvPr>
        </p:nvSpPr>
        <p:spPr/>
        <p:txBody>
          <a:bodyPr/>
          <a:lstStyle/>
          <a:p>
            <a:endParaRPr lang="ar-IQ"/>
          </a:p>
        </p:txBody>
      </p:sp>
      <p:sp>
        <p:nvSpPr>
          <p:cNvPr id="4" name="عنصر نائب للمحتوى 3"/>
          <p:cNvSpPr>
            <a:spLocks noGrp="1"/>
          </p:cNvSpPr>
          <p:nvPr>
            <p:ph sz="quarter" idx="14"/>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2856"/>
            <a:ext cx="388843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32856"/>
            <a:ext cx="397691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491" y="3501008"/>
            <a:ext cx="372794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476484"/>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t>رش الاسمدة الكيميائية </a:t>
            </a:r>
            <a:endParaRPr lang="ar-IQ" b="1" dirty="0"/>
          </a:p>
        </p:txBody>
      </p:sp>
      <p:sp>
        <p:nvSpPr>
          <p:cNvPr id="3" name="عنصر نائب للمحتوى 2"/>
          <p:cNvSpPr>
            <a:spLocks noGrp="1"/>
          </p:cNvSpPr>
          <p:nvPr>
            <p:ph sz="quarter" idx="13"/>
          </p:nvPr>
        </p:nvSpPr>
        <p:spPr/>
        <p:txBody>
          <a:bodyPr>
            <a:normAutofit/>
          </a:bodyPr>
          <a:lstStyle/>
          <a:p>
            <a:r>
              <a:rPr lang="ar-IQ" sz="2400" b="1" dirty="0" smtClean="0">
                <a:solidFill>
                  <a:srgbClr val="FF0000"/>
                </a:solidFill>
              </a:rPr>
              <a:t>رش الاسمدة بالماكنات الزراعية </a:t>
            </a:r>
            <a:endParaRPr lang="ar-IQ" sz="2400" b="1" dirty="0">
              <a:solidFill>
                <a:srgbClr val="FF0000"/>
              </a:solidFill>
            </a:endParaRPr>
          </a:p>
        </p:txBody>
      </p:sp>
      <p:sp>
        <p:nvSpPr>
          <p:cNvPr id="4" name="عنصر نائب للمحتوى 3"/>
          <p:cNvSpPr>
            <a:spLocks noGrp="1"/>
          </p:cNvSpPr>
          <p:nvPr>
            <p:ph sz="quarter" idx="14"/>
          </p:nvPr>
        </p:nvSpPr>
        <p:spPr/>
        <p:txBody>
          <a:bodyPr/>
          <a:lstStyle/>
          <a:p>
            <a:r>
              <a:rPr lang="ar-IQ" b="1" dirty="0" smtClean="0">
                <a:solidFill>
                  <a:srgbClr val="FF0000"/>
                </a:solidFill>
              </a:rPr>
              <a:t>رش الاسمدة يدويا </a:t>
            </a:r>
            <a:endParaRPr lang="ar-IQ"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64904"/>
            <a:ext cx="396044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564904"/>
            <a:ext cx="36004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106504"/>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59632" y="692696"/>
            <a:ext cx="6696744" cy="864096"/>
          </a:xfrm>
        </p:spPr>
        <p:txBody>
          <a:bodyPr>
            <a:normAutofit/>
          </a:bodyPr>
          <a:lstStyle/>
          <a:p>
            <a:pPr algn="just">
              <a:lnSpc>
                <a:spcPct val="115000"/>
              </a:lnSpc>
              <a:spcAft>
                <a:spcPts val="1000"/>
              </a:spcAft>
            </a:pPr>
            <a:r>
              <a:rPr lang="ar-IQ" sz="2000" b="1" dirty="0" smtClean="0">
                <a:solidFill>
                  <a:srgbClr val="FF0000"/>
                </a:solidFill>
                <a:ea typeface="Calibri"/>
                <a:cs typeface="Arial"/>
              </a:rPr>
              <a:t>العوامل </a:t>
            </a:r>
            <a:r>
              <a:rPr lang="ar-IQ" sz="2000" b="1" dirty="0">
                <a:solidFill>
                  <a:srgbClr val="FF0000"/>
                </a:solidFill>
                <a:ea typeface="Calibri"/>
                <a:cs typeface="Arial"/>
              </a:rPr>
              <a:t>المؤثرة في امتصاص العناصر الغذائية المضافة بطريقة الرش </a:t>
            </a:r>
            <a:endParaRPr lang="ar-IQ" sz="2000" b="1" dirty="0">
              <a:solidFill>
                <a:srgbClr val="FF0000"/>
              </a:solidFill>
            </a:endParaRPr>
          </a:p>
        </p:txBody>
      </p:sp>
      <p:sp>
        <p:nvSpPr>
          <p:cNvPr id="3" name="عنوان فرعي 2"/>
          <p:cNvSpPr>
            <a:spLocks noGrp="1"/>
          </p:cNvSpPr>
          <p:nvPr>
            <p:ph type="subTitle" idx="1"/>
          </p:nvPr>
        </p:nvSpPr>
        <p:spPr>
          <a:xfrm>
            <a:off x="899592" y="1628800"/>
            <a:ext cx="7128792" cy="4032448"/>
          </a:xfrm>
        </p:spPr>
        <p:txBody>
          <a:bodyPr>
            <a:normAutofit fontScale="32500" lnSpcReduction="20000"/>
          </a:bodyPr>
          <a:lstStyle/>
          <a:p>
            <a:pPr algn="just">
              <a:lnSpc>
                <a:spcPct val="115000"/>
              </a:lnSpc>
              <a:spcAft>
                <a:spcPts val="1000"/>
              </a:spcAft>
            </a:pPr>
            <a:r>
              <a:rPr lang="ar-IQ" sz="3800" b="1" dirty="0">
                <a:solidFill>
                  <a:srgbClr val="FF0000"/>
                </a:solidFill>
                <a:ea typeface="Calibri"/>
              </a:rPr>
              <a:t>1</a:t>
            </a:r>
            <a:r>
              <a:rPr lang="ar-IQ" sz="5000" b="1" dirty="0">
                <a:solidFill>
                  <a:srgbClr val="FF0000"/>
                </a:solidFill>
                <a:ea typeface="Calibri"/>
              </a:rPr>
              <a:t>. درجة الحرارة </a:t>
            </a:r>
            <a:endParaRPr lang="en-US" sz="5000" b="1" dirty="0">
              <a:solidFill>
                <a:srgbClr val="FF0000"/>
              </a:solidFill>
              <a:ea typeface="Calibri"/>
              <a:cs typeface="Arial"/>
            </a:endParaRPr>
          </a:p>
          <a:p>
            <a:pPr algn="just">
              <a:lnSpc>
                <a:spcPct val="115000"/>
              </a:lnSpc>
              <a:spcAft>
                <a:spcPts val="1000"/>
              </a:spcAft>
            </a:pPr>
            <a:r>
              <a:rPr lang="ar-IQ" sz="5000" b="1" dirty="0">
                <a:solidFill>
                  <a:srgbClr val="002060"/>
                </a:solidFill>
                <a:ea typeface="Calibri"/>
              </a:rPr>
              <a:t>   </a:t>
            </a:r>
            <a:r>
              <a:rPr lang="ar-IQ" sz="5000" b="1" dirty="0">
                <a:solidFill>
                  <a:schemeClr val="tx1"/>
                </a:solidFill>
                <a:ea typeface="Calibri"/>
              </a:rPr>
              <a:t>عند درجات الحرارة العالية يتطاير الماء من المحلول الغذائي المضاف بطريقة الرش بصورة عالية مما يسبب في تجمع الاملاح على سطح الاوراق ويؤدي الى زيادة تركيز العنصر المضاف مسببا في حرق الاوراق </a:t>
            </a:r>
            <a:r>
              <a:rPr lang="ar-IQ" sz="5000" b="1" dirty="0" smtClean="0">
                <a:solidFill>
                  <a:schemeClr val="tx1"/>
                </a:solidFill>
                <a:ea typeface="Calibri"/>
              </a:rPr>
              <a:t>.</a:t>
            </a:r>
          </a:p>
          <a:p>
            <a:pPr algn="just">
              <a:lnSpc>
                <a:spcPct val="115000"/>
              </a:lnSpc>
              <a:spcAft>
                <a:spcPts val="1000"/>
              </a:spcAft>
            </a:pPr>
            <a:r>
              <a:rPr lang="ar-IQ" sz="5000" b="1" dirty="0" smtClean="0">
                <a:solidFill>
                  <a:schemeClr val="tx1"/>
                </a:solidFill>
                <a:ea typeface="Calibri"/>
              </a:rPr>
              <a:t> </a:t>
            </a:r>
            <a:r>
              <a:rPr lang="ar-IQ" sz="5000" b="1" dirty="0">
                <a:solidFill>
                  <a:schemeClr val="tx1"/>
                </a:solidFill>
                <a:ea typeface="Calibri"/>
              </a:rPr>
              <a:t>ولمعالجة هذه الحالة يتم عن طريق:-</a:t>
            </a:r>
            <a:endParaRPr lang="en-US" sz="5000" b="1" dirty="0">
              <a:solidFill>
                <a:schemeClr val="tx1"/>
              </a:solidFill>
              <a:ea typeface="Calibri"/>
              <a:cs typeface="Arial"/>
            </a:endParaRPr>
          </a:p>
          <a:p>
            <a:pPr algn="just">
              <a:lnSpc>
                <a:spcPct val="115000"/>
              </a:lnSpc>
              <a:spcAft>
                <a:spcPts val="1000"/>
              </a:spcAft>
            </a:pPr>
            <a:r>
              <a:rPr lang="ar-IQ" sz="5000" b="1" dirty="0">
                <a:solidFill>
                  <a:schemeClr val="tx1"/>
                </a:solidFill>
                <a:ea typeface="Calibri"/>
              </a:rPr>
              <a:t>أ</a:t>
            </a:r>
            <a:r>
              <a:rPr lang="ar-IQ" sz="5000" b="1" dirty="0">
                <a:solidFill>
                  <a:srgbClr val="00B050"/>
                </a:solidFill>
                <a:ea typeface="Calibri"/>
              </a:rPr>
              <a:t>: استعمال محاليل ذات تركيز منخفض وعلى دفعات </a:t>
            </a:r>
            <a:endParaRPr lang="en-US" sz="5000" b="1" dirty="0">
              <a:solidFill>
                <a:srgbClr val="00B050"/>
              </a:solidFill>
              <a:ea typeface="Calibri"/>
              <a:cs typeface="Arial"/>
            </a:endParaRPr>
          </a:p>
          <a:p>
            <a:pPr algn="just">
              <a:lnSpc>
                <a:spcPct val="115000"/>
              </a:lnSpc>
              <a:spcAft>
                <a:spcPts val="1000"/>
              </a:spcAft>
            </a:pPr>
            <a:r>
              <a:rPr lang="ar-IQ" sz="5000" b="1" dirty="0">
                <a:solidFill>
                  <a:srgbClr val="7030A0"/>
                </a:solidFill>
                <a:ea typeface="Calibri"/>
              </a:rPr>
              <a:t>ب: تضاف المحاليل المغذية عند درجات الحرارة الباردة في الصباح الباكر او عند وجود الغيوم</a:t>
            </a:r>
            <a:endParaRPr lang="en-US" sz="5000" b="1" dirty="0">
              <a:solidFill>
                <a:srgbClr val="7030A0"/>
              </a:solidFill>
              <a:ea typeface="Calibri"/>
              <a:cs typeface="Arial"/>
            </a:endParaRPr>
          </a:p>
          <a:p>
            <a:pPr algn="just">
              <a:lnSpc>
                <a:spcPct val="115000"/>
              </a:lnSpc>
              <a:spcAft>
                <a:spcPts val="1000"/>
              </a:spcAft>
            </a:pPr>
            <a:r>
              <a:rPr lang="ar-IQ" sz="5000" b="1" dirty="0">
                <a:solidFill>
                  <a:srgbClr val="002060"/>
                </a:solidFill>
                <a:ea typeface="Calibri"/>
              </a:rPr>
              <a:t>2. درجة الرطوبة </a:t>
            </a:r>
            <a:endParaRPr lang="en-US" sz="5000" b="1" dirty="0">
              <a:solidFill>
                <a:srgbClr val="002060"/>
              </a:solidFill>
              <a:ea typeface="Calibri"/>
              <a:cs typeface="Arial"/>
            </a:endParaRPr>
          </a:p>
          <a:p>
            <a:pPr algn="just">
              <a:lnSpc>
                <a:spcPct val="115000"/>
              </a:lnSpc>
              <a:spcAft>
                <a:spcPts val="1000"/>
              </a:spcAft>
            </a:pPr>
            <a:r>
              <a:rPr lang="ar-IQ" sz="4400" b="1" dirty="0">
                <a:solidFill>
                  <a:schemeClr val="accent6">
                    <a:lumMod val="50000"/>
                  </a:schemeClr>
                </a:solidFill>
                <a:ea typeface="Calibri"/>
              </a:rPr>
              <a:t>   يؤدي جفاف سطح الورقة الى زيادة معدل امتصاص الاوراق للعناصر الغذائية </a:t>
            </a:r>
            <a:r>
              <a:rPr lang="ar-IQ" sz="4400" b="1" dirty="0" smtClean="0">
                <a:solidFill>
                  <a:schemeClr val="accent6">
                    <a:lumMod val="50000"/>
                  </a:schemeClr>
                </a:solidFill>
                <a:ea typeface="Calibri"/>
              </a:rPr>
              <a:t>علي </a:t>
            </a:r>
            <a:r>
              <a:rPr lang="ar-IQ" sz="4400" b="1" dirty="0">
                <a:solidFill>
                  <a:schemeClr val="accent6">
                    <a:lumMod val="50000"/>
                  </a:schemeClr>
                </a:solidFill>
                <a:ea typeface="Calibri"/>
              </a:rPr>
              <a:t>شكل محاليل</a:t>
            </a:r>
            <a:endParaRPr lang="en-US" sz="4400" b="1" dirty="0">
              <a:solidFill>
                <a:schemeClr val="accent6">
                  <a:lumMod val="50000"/>
                </a:schemeClr>
              </a:solidFill>
              <a:ea typeface="Calibri"/>
              <a:cs typeface="Arial"/>
            </a:endParaRPr>
          </a:p>
          <a:p>
            <a:endParaRPr lang="ar-IQ" dirty="0"/>
          </a:p>
        </p:txBody>
      </p:sp>
    </p:spTree>
    <p:extLst>
      <p:ext uri="{BB962C8B-B14F-4D97-AF65-F5344CB8AC3E}">
        <p14:creationId xmlns:p14="http://schemas.microsoft.com/office/powerpoint/2010/main" val="2460083261"/>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980728"/>
            <a:ext cx="7200800" cy="5064976"/>
          </a:xfrm>
          <a:prstGeom prst="rect">
            <a:avLst/>
          </a:prstGeom>
        </p:spPr>
        <p:txBody>
          <a:bodyPr wrap="square">
            <a:spAutoFit/>
          </a:bodyPr>
          <a:lstStyle/>
          <a:p>
            <a:pPr algn="just">
              <a:lnSpc>
                <a:spcPct val="115000"/>
              </a:lnSpc>
              <a:spcAft>
                <a:spcPts val="1000"/>
              </a:spcAft>
            </a:pPr>
            <a:r>
              <a:rPr lang="ar-IQ" sz="2800" b="1" dirty="0" smtClean="0">
                <a:solidFill>
                  <a:srgbClr val="FF0000"/>
                </a:solidFill>
                <a:ea typeface="Calibri"/>
              </a:rPr>
              <a:t>3. </a:t>
            </a:r>
            <a:r>
              <a:rPr lang="ar-IQ" sz="2800" b="1" dirty="0">
                <a:solidFill>
                  <a:srgbClr val="FF0000"/>
                </a:solidFill>
                <a:ea typeface="Calibri"/>
              </a:rPr>
              <a:t>عمر الاوراق</a:t>
            </a:r>
            <a:endParaRPr lang="en-US" sz="2800" dirty="0">
              <a:ea typeface="Calibri"/>
              <a:cs typeface="Arial"/>
            </a:endParaRPr>
          </a:p>
          <a:p>
            <a:pPr algn="just">
              <a:lnSpc>
                <a:spcPct val="115000"/>
              </a:lnSpc>
              <a:spcAft>
                <a:spcPts val="1000"/>
              </a:spcAft>
            </a:pPr>
            <a:r>
              <a:rPr lang="ar-IQ" sz="2800" b="1" dirty="0">
                <a:ea typeface="Calibri"/>
              </a:rPr>
              <a:t>   </a:t>
            </a:r>
            <a:r>
              <a:rPr lang="ar-IQ" sz="2800" b="1" dirty="0">
                <a:solidFill>
                  <a:srgbClr val="002060"/>
                </a:solidFill>
                <a:ea typeface="Calibri"/>
              </a:rPr>
              <a:t>يزداد معدل امتصاص المحاليل المغذية من قبل الاوراق الحديثة الناضجة مقارنة </a:t>
            </a:r>
            <a:r>
              <a:rPr lang="ar-IQ" sz="2800" b="1" dirty="0" smtClean="0">
                <a:solidFill>
                  <a:srgbClr val="002060"/>
                </a:solidFill>
                <a:ea typeface="Calibri"/>
              </a:rPr>
              <a:t>بالأوراق </a:t>
            </a:r>
            <a:r>
              <a:rPr lang="ar-IQ" sz="2800" b="1" dirty="0">
                <a:solidFill>
                  <a:srgbClr val="002060"/>
                </a:solidFill>
                <a:ea typeface="Calibri"/>
              </a:rPr>
              <a:t>المتقدمة </a:t>
            </a:r>
            <a:r>
              <a:rPr lang="ar-IQ" sz="2800" b="1" dirty="0" smtClean="0">
                <a:solidFill>
                  <a:srgbClr val="002060"/>
                </a:solidFill>
                <a:ea typeface="Calibri"/>
              </a:rPr>
              <a:t>في </a:t>
            </a:r>
            <a:r>
              <a:rPr lang="ar-IQ" sz="2800" b="1" dirty="0">
                <a:solidFill>
                  <a:srgbClr val="002060"/>
                </a:solidFill>
                <a:ea typeface="Calibri"/>
              </a:rPr>
              <a:t>العمر </a:t>
            </a:r>
            <a:endParaRPr lang="ar-IQ" sz="2800" b="1" dirty="0" smtClean="0">
              <a:solidFill>
                <a:srgbClr val="002060"/>
              </a:solidFill>
              <a:ea typeface="Calibri"/>
            </a:endParaRPr>
          </a:p>
          <a:p>
            <a:pPr algn="just">
              <a:lnSpc>
                <a:spcPct val="115000"/>
              </a:lnSpc>
              <a:spcAft>
                <a:spcPts val="1000"/>
              </a:spcAft>
            </a:pPr>
            <a:endParaRPr lang="en-US" sz="2800" dirty="0">
              <a:ea typeface="Calibri"/>
              <a:cs typeface="Arial"/>
            </a:endParaRPr>
          </a:p>
          <a:p>
            <a:pPr algn="just">
              <a:lnSpc>
                <a:spcPct val="115000"/>
              </a:lnSpc>
              <a:spcAft>
                <a:spcPts val="1000"/>
              </a:spcAft>
            </a:pPr>
            <a:r>
              <a:rPr lang="ar-IQ" sz="2800" b="1" dirty="0">
                <a:solidFill>
                  <a:srgbClr val="FF0000"/>
                </a:solidFill>
                <a:ea typeface="Calibri"/>
              </a:rPr>
              <a:t>4. عوامل اخر </a:t>
            </a:r>
            <a:endParaRPr lang="en-US" sz="2800" dirty="0">
              <a:ea typeface="Calibri"/>
              <a:cs typeface="Arial"/>
            </a:endParaRPr>
          </a:p>
          <a:p>
            <a:pPr algn="just">
              <a:lnSpc>
                <a:spcPct val="115000"/>
              </a:lnSpc>
              <a:spcAft>
                <a:spcPts val="1000"/>
              </a:spcAft>
            </a:pPr>
            <a:r>
              <a:rPr lang="ar-IQ" sz="2800" b="1" dirty="0">
                <a:ea typeface="Calibri"/>
              </a:rPr>
              <a:t>   </a:t>
            </a:r>
            <a:r>
              <a:rPr lang="ar-IQ" sz="2800" b="1" dirty="0">
                <a:solidFill>
                  <a:srgbClr val="002060"/>
                </a:solidFill>
                <a:ea typeface="Calibri"/>
              </a:rPr>
              <a:t>هنالك عوامل اخرى تؤثر في امتصاص العناصر الغذائية من المحاليل المغذية المضافة بطريق الرش منها الرياح والتركيب الكيميائي للمحاليل ودرجة حموضة وقلوية المحلول وشدة الاضاءة والمساحة الورقية وغيرها</a:t>
            </a:r>
            <a:r>
              <a:rPr lang="ar-IQ" sz="2800" dirty="0">
                <a:solidFill>
                  <a:srgbClr val="002060"/>
                </a:solidFill>
                <a:ea typeface="Calibri"/>
              </a:rPr>
              <a:t>. </a:t>
            </a:r>
            <a:endParaRPr lang="en-US" sz="2800" dirty="0">
              <a:solidFill>
                <a:srgbClr val="002060"/>
              </a:solidFill>
              <a:ea typeface="Calibri"/>
              <a:cs typeface="Arial"/>
            </a:endParaRPr>
          </a:p>
        </p:txBody>
      </p:sp>
    </p:spTree>
    <p:extLst>
      <p:ext uri="{BB962C8B-B14F-4D97-AF65-F5344CB8AC3E}">
        <p14:creationId xmlns:p14="http://schemas.microsoft.com/office/powerpoint/2010/main" val="3584081183"/>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764704"/>
            <a:ext cx="7416824" cy="4808496"/>
          </a:xfrm>
          <a:prstGeom prst="rect">
            <a:avLst/>
          </a:prstGeom>
        </p:spPr>
        <p:txBody>
          <a:bodyPr wrap="square">
            <a:spAutoFit/>
          </a:bodyPr>
          <a:lstStyle/>
          <a:p>
            <a:pPr algn="just">
              <a:lnSpc>
                <a:spcPct val="115000"/>
              </a:lnSpc>
              <a:spcAft>
                <a:spcPts val="1000"/>
              </a:spcAft>
            </a:pPr>
            <a:r>
              <a:rPr lang="ar-IQ" sz="2800" b="1" dirty="0">
                <a:solidFill>
                  <a:srgbClr val="FF0000"/>
                </a:solidFill>
                <a:ea typeface="Calibri"/>
              </a:rPr>
              <a:t>ثانيا :  الاضافة فوق سطح التربة </a:t>
            </a:r>
            <a:endParaRPr lang="en-US" sz="2800" dirty="0">
              <a:solidFill>
                <a:srgbClr val="FF0000"/>
              </a:solidFill>
              <a:ea typeface="Calibri"/>
              <a:cs typeface="Arial"/>
            </a:endParaRPr>
          </a:p>
          <a:p>
            <a:pPr algn="just">
              <a:lnSpc>
                <a:spcPct val="115000"/>
              </a:lnSpc>
              <a:spcAft>
                <a:spcPts val="1000"/>
              </a:spcAft>
            </a:pPr>
            <a:r>
              <a:rPr lang="ar-IQ" sz="2800" dirty="0">
                <a:ea typeface="Calibri"/>
              </a:rPr>
              <a:t>  </a:t>
            </a:r>
            <a:r>
              <a:rPr lang="ar-IQ" sz="2800" b="1" dirty="0">
                <a:ea typeface="Calibri"/>
              </a:rPr>
              <a:t> تنقل الاسمدة السائلة في خزانات وتفرغ منها بواسطة مضخات مقاومة </a:t>
            </a:r>
            <a:r>
              <a:rPr lang="ar-IQ" sz="2800" b="1" dirty="0" smtClean="0">
                <a:ea typeface="Calibri"/>
              </a:rPr>
              <a:t>للصدأ </a:t>
            </a:r>
            <a:r>
              <a:rPr lang="ar-IQ" sz="2800" b="1" dirty="0">
                <a:ea typeface="Calibri"/>
              </a:rPr>
              <a:t>ويتم التوزيع من خلال رشاشات تحت ضغط 1-3 جو . ويركب على هذه الرشاشات موزعات حسب كمية السماد المراد اضافته والذي يتراوح عادة بين 4-5 لتر لكل موزعة وتختلف الكمية حسب سرعة الرشاشات وغالبا ما تكون المسافة بين الرشاشات بحدود 50 سم</a:t>
            </a:r>
            <a:r>
              <a:rPr lang="ar-IQ" sz="2800" dirty="0">
                <a:ea typeface="Calibri"/>
              </a:rPr>
              <a:t> .</a:t>
            </a:r>
            <a:endParaRPr lang="en-US" sz="2800" dirty="0">
              <a:ea typeface="Calibri"/>
              <a:cs typeface="Arial"/>
            </a:endParaRPr>
          </a:p>
          <a:p>
            <a:pPr algn="just">
              <a:lnSpc>
                <a:spcPct val="115000"/>
              </a:lnSpc>
              <a:spcAft>
                <a:spcPts val="1000"/>
              </a:spcAft>
            </a:pPr>
            <a:r>
              <a:rPr lang="ar-IQ" sz="2800" b="1" dirty="0">
                <a:ea typeface="Calibri"/>
              </a:rPr>
              <a:t>واهم ما يحققه رش المحاصيل بالأسمدة هو سرعة انجاز عملية التسميد ( 10 هكتار/ساعة) مع اتقان التوزيع</a:t>
            </a:r>
            <a:r>
              <a:rPr lang="ar-IQ" sz="2800" dirty="0">
                <a:ea typeface="Calibri"/>
              </a:rPr>
              <a:t>.</a:t>
            </a:r>
            <a:endParaRPr lang="en-US" sz="2800" dirty="0">
              <a:ea typeface="Calibri"/>
              <a:cs typeface="Arial"/>
            </a:endParaRPr>
          </a:p>
        </p:txBody>
      </p:sp>
    </p:spTree>
    <p:extLst>
      <p:ext uri="{BB962C8B-B14F-4D97-AF65-F5344CB8AC3E}">
        <p14:creationId xmlns:p14="http://schemas.microsoft.com/office/powerpoint/2010/main" val="115982671"/>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اضافة الاسمدة الكيميائية السائلة فوق سطح التربة </a:t>
            </a:r>
            <a:endParaRPr lang="ar-IQ" dirty="0"/>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3"/>
            <a:ext cx="756084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42666"/>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980728"/>
            <a:ext cx="7632848" cy="5064976"/>
          </a:xfrm>
          <a:prstGeom prst="rect">
            <a:avLst/>
          </a:prstGeom>
        </p:spPr>
        <p:txBody>
          <a:bodyPr wrap="square">
            <a:spAutoFit/>
          </a:bodyPr>
          <a:lstStyle/>
          <a:p>
            <a:pPr algn="just">
              <a:lnSpc>
                <a:spcPct val="115000"/>
              </a:lnSpc>
              <a:spcAft>
                <a:spcPts val="1000"/>
              </a:spcAft>
            </a:pPr>
            <a:r>
              <a:rPr lang="ar-IQ" sz="2800" b="1" dirty="0">
                <a:solidFill>
                  <a:srgbClr val="FF0000"/>
                </a:solidFill>
                <a:ea typeface="Calibri"/>
              </a:rPr>
              <a:t>ثالثا . الاضافة تحت سطح التربة </a:t>
            </a:r>
            <a:endParaRPr lang="en-US" sz="2800" dirty="0">
              <a:solidFill>
                <a:srgbClr val="FF0000"/>
              </a:solidFill>
              <a:ea typeface="Calibri"/>
              <a:cs typeface="Arial"/>
            </a:endParaRPr>
          </a:p>
          <a:p>
            <a:pPr algn="just">
              <a:lnSpc>
                <a:spcPct val="115000"/>
              </a:lnSpc>
              <a:spcAft>
                <a:spcPts val="1000"/>
              </a:spcAft>
            </a:pPr>
            <a:r>
              <a:rPr lang="ar-SA" sz="2800" b="1" dirty="0">
                <a:ea typeface="Calibri"/>
              </a:rPr>
              <a:t>تستعمل  هذه الطریقة لتوصیل السماد </a:t>
            </a:r>
            <a:r>
              <a:rPr lang="ar-SA" sz="2800" b="1" dirty="0" smtClean="0">
                <a:ea typeface="Calibri"/>
              </a:rPr>
              <a:t>ال</a:t>
            </a:r>
            <a:r>
              <a:rPr lang="ar-IQ" sz="2800" b="1" dirty="0" smtClean="0">
                <a:ea typeface="Calibri"/>
              </a:rPr>
              <a:t>ى</a:t>
            </a:r>
            <a:r>
              <a:rPr lang="ar-SA" sz="2800" b="1" dirty="0" smtClean="0">
                <a:ea typeface="Calibri"/>
              </a:rPr>
              <a:t> </a:t>
            </a:r>
            <a:r>
              <a:rPr lang="ar-SA" sz="2800" b="1" dirty="0">
                <a:ea typeface="Calibri"/>
              </a:rPr>
              <a:t>منطقة الجذور وذلك باستخدام أنابيب معدنية وفتحات عرضية مع ضغط السماد السائل عند العمق المطلوب ویدفع السماد بمعدل</a:t>
            </a:r>
            <a:r>
              <a:rPr lang="en-US" sz="2800" b="1" dirty="0">
                <a:ea typeface="Calibri"/>
                <a:cs typeface="Arial"/>
              </a:rPr>
              <a:t> 10 </a:t>
            </a:r>
            <a:r>
              <a:rPr lang="ar-SA" sz="2800" b="1" dirty="0">
                <a:ea typeface="Calibri"/>
              </a:rPr>
              <a:t>لتر في عملية الحقن</a:t>
            </a:r>
            <a:endParaRPr lang="en-US" sz="2800" dirty="0">
              <a:ea typeface="Calibri"/>
              <a:cs typeface="Arial"/>
            </a:endParaRPr>
          </a:p>
          <a:p>
            <a:pPr algn="just">
              <a:lnSpc>
                <a:spcPct val="115000"/>
              </a:lnSpc>
              <a:spcAft>
                <a:spcPts val="1000"/>
              </a:spcAft>
            </a:pPr>
            <a:r>
              <a:rPr lang="ar-SA" sz="2800" b="1" dirty="0">
                <a:ea typeface="Calibri"/>
              </a:rPr>
              <a:t>والتي تتم بحدود 10-50 حقنة حسب حجم الشجرة وعمر </a:t>
            </a:r>
            <a:r>
              <a:rPr lang="ar-SA" sz="2800" b="1" dirty="0" smtClean="0">
                <a:ea typeface="Calibri"/>
              </a:rPr>
              <a:t>النبات</a:t>
            </a:r>
            <a:endParaRPr lang="ar-IQ" sz="2800" b="1" dirty="0" smtClean="0">
              <a:ea typeface="Calibri"/>
            </a:endParaRPr>
          </a:p>
          <a:p>
            <a:pPr algn="just">
              <a:lnSpc>
                <a:spcPct val="115000"/>
              </a:lnSpc>
              <a:spcAft>
                <a:spcPts val="1000"/>
              </a:spcAft>
            </a:pPr>
            <a:endParaRPr lang="ar-IQ" sz="2800" b="1" dirty="0" smtClean="0">
              <a:ea typeface="Calibri"/>
            </a:endParaRPr>
          </a:p>
          <a:p>
            <a:pPr algn="just">
              <a:lnSpc>
                <a:spcPct val="115000"/>
              </a:lnSpc>
              <a:spcAft>
                <a:spcPts val="1000"/>
              </a:spcAft>
            </a:pPr>
            <a:r>
              <a:rPr lang="ar-SA" sz="2800" b="1" dirty="0" smtClean="0">
                <a:ea typeface="Calibri"/>
              </a:rPr>
              <a:t>وتركيز </a:t>
            </a:r>
            <a:r>
              <a:rPr lang="ar-SA" sz="2800" b="1" dirty="0">
                <a:ea typeface="Calibri"/>
              </a:rPr>
              <a:t>السماد في المراحل الأولى بحدود 20% وفي المراحل المتقدمة 5% . ويستعمل ضغط بحدود 20-40 جو ويجب ان يكون اعمق من منطقة الجذور. </a:t>
            </a:r>
            <a:endParaRPr lang="en-US" sz="2800" dirty="0">
              <a:ea typeface="Calibri"/>
              <a:cs typeface="Arial"/>
            </a:endParaRPr>
          </a:p>
        </p:txBody>
      </p:sp>
    </p:spTree>
    <p:extLst>
      <p:ext uri="{BB962C8B-B14F-4D97-AF65-F5344CB8AC3E}">
        <p14:creationId xmlns:p14="http://schemas.microsoft.com/office/powerpoint/2010/main" val="884514724"/>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solidFill>
                  <a:srgbClr val="FF0000"/>
                </a:solidFill>
              </a:rPr>
              <a:t>اضافة الاسمدة بالحقن تحت سطح التربة </a:t>
            </a:r>
            <a:endParaRPr lang="ar-IQ" b="1" dirty="0">
              <a:solidFill>
                <a:srgbClr val="FF0000"/>
              </a:solidFill>
            </a:endParaRPr>
          </a:p>
        </p:txBody>
      </p:sp>
      <p:sp>
        <p:nvSpPr>
          <p:cNvPr id="3" name="عنصر نائب للنص 2"/>
          <p:cNvSpPr>
            <a:spLocks noGrp="1"/>
          </p:cNvSpPr>
          <p:nvPr>
            <p:ph type="body" idx="1"/>
          </p:nvPr>
        </p:nvSpPr>
        <p:spPr/>
        <p:txBody>
          <a:bodyPr>
            <a:normAutofit/>
          </a:bodyPr>
          <a:lstStyle/>
          <a:p>
            <a:pPr algn="ctr"/>
            <a:r>
              <a:rPr lang="en-US" dirty="0" smtClean="0">
                <a:solidFill>
                  <a:srgbClr val="002060"/>
                </a:solidFill>
              </a:rPr>
              <a:t>Liquid fertilizers application </a:t>
            </a:r>
            <a:endParaRPr lang="ar-IQ" dirty="0">
              <a:solidFill>
                <a:srgbClr val="002060"/>
              </a:solidFill>
            </a:endParaRPr>
          </a:p>
        </p:txBody>
      </p:sp>
      <p:sp>
        <p:nvSpPr>
          <p:cNvPr id="5" name="عنصر نائب للنص 4"/>
          <p:cNvSpPr>
            <a:spLocks noGrp="1"/>
          </p:cNvSpPr>
          <p:nvPr>
            <p:ph type="body" sz="quarter" idx="3"/>
          </p:nvPr>
        </p:nvSpPr>
        <p:spPr>
          <a:xfrm>
            <a:off x="4932040" y="1493094"/>
            <a:ext cx="3690033" cy="639762"/>
          </a:xfrm>
        </p:spPr>
        <p:txBody>
          <a:bodyPr>
            <a:normAutofit/>
          </a:bodyPr>
          <a:lstStyle/>
          <a:p>
            <a:pPr algn="ctr"/>
            <a:r>
              <a:rPr lang="en-US" sz="2800" dirty="0" smtClean="0">
                <a:solidFill>
                  <a:srgbClr val="002060"/>
                </a:solidFill>
              </a:rPr>
              <a:t>Injection of fertilizers </a:t>
            </a:r>
            <a:endParaRPr lang="ar-IQ" sz="2800" dirty="0">
              <a:solidFill>
                <a:srgbClr val="002060"/>
              </a:solidFill>
            </a:endParaRPr>
          </a:p>
        </p:txBody>
      </p:sp>
      <p:sp>
        <p:nvSpPr>
          <p:cNvPr id="4" name="عنصر نائب للمحتوى 3"/>
          <p:cNvSpPr>
            <a:spLocks noGrp="1"/>
          </p:cNvSpPr>
          <p:nvPr>
            <p:ph sz="quarter" idx="13"/>
          </p:nvPr>
        </p:nvSpPr>
        <p:spPr/>
        <p:txBody>
          <a:bodyPr/>
          <a:lstStyle/>
          <a:p>
            <a:endParaRPr lang="ar-IQ" dirty="0"/>
          </a:p>
        </p:txBody>
      </p:sp>
      <p:sp>
        <p:nvSpPr>
          <p:cNvPr id="6" name="عنصر نائب للمحتوى 5"/>
          <p:cNvSpPr>
            <a:spLocks noGrp="1"/>
          </p:cNvSpPr>
          <p:nvPr>
            <p:ph sz="quarter" idx="14"/>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4104456" cy="406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166079"/>
            <a:ext cx="3600400" cy="20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132857"/>
            <a:ext cx="3600400" cy="203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906620"/>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404664"/>
            <a:ext cx="7772400" cy="1470025"/>
          </a:xfrm>
        </p:spPr>
        <p:txBody>
          <a:bodyPr>
            <a:normAutofit fontScale="90000"/>
          </a:bodyPr>
          <a:lstStyle/>
          <a:p>
            <a:pPr lvl="0">
              <a:lnSpc>
                <a:spcPct val="115000"/>
              </a:lnSpc>
              <a:spcBef>
                <a:spcPct val="20000"/>
              </a:spcBef>
              <a:spcAft>
                <a:spcPts val="1000"/>
              </a:spcAft>
            </a:pPr>
            <a:r>
              <a:rPr lang="ar-IQ" sz="3100" b="1" dirty="0">
                <a:solidFill>
                  <a:srgbClr val="FF0000"/>
                </a:solidFill>
                <a:ea typeface="Calibri"/>
                <a:cs typeface="Arial"/>
              </a:rPr>
              <a:t>رابعا : اضافة السماد مع ماء الري(</a:t>
            </a:r>
            <a:r>
              <a:rPr lang="ar-IQ" sz="3100" b="1" dirty="0" err="1">
                <a:solidFill>
                  <a:srgbClr val="FF0000"/>
                </a:solidFill>
                <a:ea typeface="Calibri"/>
                <a:cs typeface="Arial"/>
              </a:rPr>
              <a:t>الرسمدة</a:t>
            </a:r>
            <a:r>
              <a:rPr lang="ar-IQ" sz="3100" b="1" dirty="0">
                <a:solidFill>
                  <a:srgbClr val="FF0000"/>
                </a:solidFill>
                <a:ea typeface="Calibri"/>
                <a:cs typeface="Arial"/>
              </a:rPr>
              <a:t>)  </a:t>
            </a:r>
            <a:r>
              <a:rPr lang="ar-IQ" sz="3100" b="1" dirty="0" smtClean="0">
                <a:solidFill>
                  <a:srgbClr val="FF0000"/>
                </a:solidFill>
                <a:ea typeface="Calibri"/>
                <a:cs typeface="Arial"/>
              </a:rPr>
              <a:t/>
            </a:r>
            <a:br>
              <a:rPr lang="ar-IQ" sz="3100" b="1" dirty="0" smtClean="0">
                <a:solidFill>
                  <a:srgbClr val="FF0000"/>
                </a:solidFill>
                <a:ea typeface="Calibri"/>
                <a:cs typeface="Arial"/>
              </a:rPr>
            </a:br>
            <a:r>
              <a:rPr lang="en-US" sz="3100" b="1" dirty="0" smtClean="0">
                <a:solidFill>
                  <a:srgbClr val="FF0000"/>
                </a:solidFill>
                <a:ea typeface="Calibri"/>
                <a:cs typeface="Arial"/>
              </a:rPr>
              <a:t>Fertigation</a:t>
            </a:r>
            <a:r>
              <a:rPr lang="en-US" sz="3100" b="1" dirty="0" smtClean="0">
                <a:ea typeface="Calibri"/>
                <a:cs typeface="Arial"/>
              </a:rPr>
              <a:t> </a:t>
            </a:r>
            <a:r>
              <a:rPr lang="en-US" sz="800" dirty="0">
                <a:solidFill>
                  <a:prstClr val="black">
                    <a:tint val="75000"/>
                  </a:prstClr>
                </a:solidFill>
                <a:ea typeface="Calibri"/>
                <a:cs typeface="Arial"/>
              </a:rPr>
              <a:t/>
            </a:r>
            <a:br>
              <a:rPr lang="en-US" sz="800" dirty="0">
                <a:solidFill>
                  <a:prstClr val="black">
                    <a:tint val="75000"/>
                  </a:prstClr>
                </a:solidFill>
                <a:ea typeface="Calibri"/>
                <a:cs typeface="Arial"/>
              </a:rPr>
            </a:br>
            <a:endParaRPr lang="ar-IQ" dirty="0"/>
          </a:p>
        </p:txBody>
      </p:sp>
      <p:sp>
        <p:nvSpPr>
          <p:cNvPr id="3" name="عنوان فرعي 2"/>
          <p:cNvSpPr>
            <a:spLocks noGrp="1"/>
          </p:cNvSpPr>
          <p:nvPr>
            <p:ph type="subTitle" idx="1"/>
          </p:nvPr>
        </p:nvSpPr>
        <p:spPr>
          <a:xfrm>
            <a:off x="1043608" y="1268760"/>
            <a:ext cx="7056784" cy="4320480"/>
          </a:xfrm>
        </p:spPr>
        <p:txBody>
          <a:bodyPr>
            <a:normAutofit fontScale="70000" lnSpcReduction="20000"/>
          </a:bodyPr>
          <a:lstStyle/>
          <a:p>
            <a:pPr algn="justLow">
              <a:lnSpc>
                <a:spcPct val="115000"/>
              </a:lnSpc>
              <a:spcAft>
                <a:spcPts val="1000"/>
              </a:spcAft>
            </a:pPr>
            <a:r>
              <a:rPr lang="ar-IQ" sz="3400" b="1" dirty="0" smtClean="0">
                <a:solidFill>
                  <a:srgbClr val="002060"/>
                </a:solidFill>
                <a:ea typeface="Calibri"/>
              </a:rPr>
              <a:t>تعرف </a:t>
            </a:r>
            <a:r>
              <a:rPr lang="ar-IQ" sz="3400" b="1" dirty="0">
                <a:solidFill>
                  <a:srgbClr val="FF0000"/>
                </a:solidFill>
                <a:ea typeface="Calibri"/>
              </a:rPr>
              <a:t>الرسمدة</a:t>
            </a:r>
            <a:r>
              <a:rPr lang="ar-IQ" sz="3400" b="1" dirty="0">
                <a:solidFill>
                  <a:srgbClr val="002060"/>
                </a:solidFill>
                <a:ea typeface="Calibri"/>
              </a:rPr>
              <a:t> بانها عملية  اضافة الاسمدة القابلة للذوبان في الماء مع ماء الري الى النباتات . والكلمة مشتقة من التسميد </a:t>
            </a:r>
            <a:r>
              <a:rPr lang="en-US" sz="3400" b="1" dirty="0">
                <a:solidFill>
                  <a:srgbClr val="002060"/>
                </a:solidFill>
                <a:ea typeface="Calibri"/>
                <a:cs typeface="Arial"/>
              </a:rPr>
              <a:t>Fertilization </a:t>
            </a:r>
            <a:r>
              <a:rPr lang="ar-IQ" sz="3400" b="1" dirty="0">
                <a:solidFill>
                  <a:srgbClr val="002060"/>
                </a:solidFill>
                <a:ea typeface="Calibri"/>
              </a:rPr>
              <a:t> والري </a:t>
            </a:r>
            <a:r>
              <a:rPr lang="en-US" sz="3400" b="1" dirty="0">
                <a:solidFill>
                  <a:srgbClr val="002060"/>
                </a:solidFill>
                <a:ea typeface="Calibri"/>
                <a:cs typeface="Arial"/>
              </a:rPr>
              <a:t>Irrigation </a:t>
            </a:r>
            <a:r>
              <a:rPr lang="ar-IQ" sz="3400" b="1" dirty="0">
                <a:solidFill>
                  <a:srgbClr val="002060"/>
                </a:solidFill>
                <a:ea typeface="Calibri"/>
              </a:rPr>
              <a:t> </a:t>
            </a:r>
            <a:r>
              <a:rPr lang="ar-IQ" sz="3400" b="1" dirty="0" smtClean="0">
                <a:solidFill>
                  <a:srgbClr val="002060"/>
                </a:solidFill>
                <a:ea typeface="Calibri"/>
              </a:rPr>
              <a:t>.</a:t>
            </a:r>
          </a:p>
          <a:p>
            <a:pPr algn="justLow">
              <a:lnSpc>
                <a:spcPct val="115000"/>
              </a:lnSpc>
              <a:spcAft>
                <a:spcPts val="1000"/>
              </a:spcAft>
            </a:pPr>
            <a:r>
              <a:rPr lang="ar-IQ" sz="3400" b="1" dirty="0" smtClean="0">
                <a:solidFill>
                  <a:srgbClr val="002060"/>
                </a:solidFill>
                <a:ea typeface="Calibri"/>
              </a:rPr>
              <a:t>ويتم </a:t>
            </a:r>
            <a:r>
              <a:rPr lang="ar-IQ" sz="3400" b="1" dirty="0">
                <a:solidFill>
                  <a:srgbClr val="002060"/>
                </a:solidFill>
                <a:ea typeface="Calibri"/>
              </a:rPr>
              <a:t>خلالها تجهيز العناصر الغذائية اما عن طريقة الري بالتنقيط او الري بالرش عن طريق استعمال المنقطات او النافورات او المرشات وغيرها من انظمة الري المتعددة. </a:t>
            </a:r>
            <a:endParaRPr lang="en-US" sz="3400" b="1" dirty="0">
              <a:solidFill>
                <a:srgbClr val="002060"/>
              </a:solidFill>
              <a:ea typeface="Calibri"/>
              <a:cs typeface="Arial"/>
            </a:endParaRPr>
          </a:p>
          <a:p>
            <a:pPr algn="justLow">
              <a:lnSpc>
                <a:spcPct val="115000"/>
              </a:lnSpc>
              <a:spcAft>
                <a:spcPts val="1000"/>
              </a:spcAft>
            </a:pPr>
            <a:r>
              <a:rPr lang="ar-IQ" sz="3400" b="1" dirty="0">
                <a:solidFill>
                  <a:srgbClr val="002060"/>
                </a:solidFill>
                <a:ea typeface="Calibri"/>
              </a:rPr>
              <a:t>   وتعد عملية التسميد مع ماء الري من الطرق الحديثة في التسميد حيث يمكن الحصول بهذه التقنية على انتاج عالي وتلوث قليل للبيئة من خلال زيادة كفاءة الاسمدة وتقليل كمية الاسمدة المضافة و السيطرة على كمية السماد ووقت اضافته </a:t>
            </a:r>
            <a:r>
              <a:rPr lang="ar-IQ" b="1" dirty="0">
                <a:ea typeface="Calibri"/>
              </a:rPr>
              <a:t>.</a:t>
            </a:r>
            <a:endParaRPr lang="en-US" sz="2400" b="1" dirty="0">
              <a:ea typeface="Calibri"/>
              <a:cs typeface="Arial"/>
            </a:endParaRPr>
          </a:p>
          <a:p>
            <a:endParaRPr lang="ar-IQ" dirty="0"/>
          </a:p>
        </p:txBody>
      </p:sp>
    </p:spTree>
    <p:extLst>
      <p:ext uri="{BB962C8B-B14F-4D97-AF65-F5344CB8AC3E}">
        <p14:creationId xmlns:p14="http://schemas.microsoft.com/office/powerpoint/2010/main" val="2835145689"/>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87624" y="764704"/>
            <a:ext cx="7556376" cy="1470025"/>
          </a:xfrm>
        </p:spPr>
        <p:txBody>
          <a:bodyPr>
            <a:normAutofit/>
          </a:bodyPr>
          <a:lstStyle/>
          <a:p>
            <a:r>
              <a:rPr lang="ar-IQ" sz="4000" b="1" dirty="0" smtClean="0">
                <a:solidFill>
                  <a:srgbClr val="FF0000"/>
                </a:solidFill>
              </a:rPr>
              <a:t>في محاضرة اليوم سوف نتكلم عن :-</a:t>
            </a:r>
            <a:endParaRPr lang="ar-IQ" sz="4000" b="1" dirty="0">
              <a:solidFill>
                <a:srgbClr val="FF0000"/>
              </a:solidFill>
            </a:endParaRPr>
          </a:p>
        </p:txBody>
      </p:sp>
      <p:sp>
        <p:nvSpPr>
          <p:cNvPr id="3" name="عنوان فرعي 2"/>
          <p:cNvSpPr>
            <a:spLocks noGrp="1"/>
          </p:cNvSpPr>
          <p:nvPr>
            <p:ph type="subTitle" idx="1"/>
          </p:nvPr>
        </p:nvSpPr>
        <p:spPr>
          <a:xfrm>
            <a:off x="1371600" y="2420888"/>
            <a:ext cx="6400800" cy="3456384"/>
          </a:xfrm>
        </p:spPr>
        <p:txBody>
          <a:bodyPr>
            <a:normAutofit/>
          </a:bodyPr>
          <a:lstStyle/>
          <a:p>
            <a:pPr algn="r"/>
            <a:r>
              <a:rPr lang="ar-IQ" sz="2800" b="1" dirty="0" smtClean="0">
                <a:solidFill>
                  <a:srgbClr val="FF0000"/>
                </a:solidFill>
                <a:ea typeface="+mj-ea"/>
                <a:cs typeface="Times New Roman"/>
              </a:rPr>
              <a:t>ثالثا: طريقة </a:t>
            </a:r>
            <a:r>
              <a:rPr lang="ar-IQ" sz="2800" b="1" dirty="0">
                <a:solidFill>
                  <a:srgbClr val="FF0000"/>
                </a:solidFill>
                <a:ea typeface="+mj-ea"/>
                <a:cs typeface="Times New Roman"/>
              </a:rPr>
              <a:t>اضافة السماد بشكل خطوط </a:t>
            </a:r>
            <a:r>
              <a:rPr lang="ar-IQ" sz="2800" dirty="0">
                <a:solidFill>
                  <a:srgbClr val="FF0000"/>
                </a:solidFill>
                <a:ea typeface="+mj-ea"/>
                <a:cs typeface="Times New Roman"/>
              </a:rPr>
              <a:t/>
            </a:r>
            <a:br>
              <a:rPr lang="ar-IQ" sz="2800" dirty="0">
                <a:solidFill>
                  <a:srgbClr val="FF0000"/>
                </a:solidFill>
                <a:ea typeface="+mj-ea"/>
                <a:cs typeface="Times New Roman"/>
              </a:rPr>
            </a:br>
            <a:r>
              <a:rPr lang="en-US" sz="2800" b="1" dirty="0" smtClean="0">
                <a:solidFill>
                  <a:srgbClr val="FF0000"/>
                </a:solidFill>
                <a:ea typeface="Calibri"/>
                <a:cs typeface="Arial"/>
              </a:rPr>
              <a:t>Row application</a:t>
            </a:r>
          </a:p>
          <a:p>
            <a:pPr algn="r"/>
            <a:r>
              <a:rPr lang="ar-IQ" sz="2800" b="1" dirty="0">
                <a:solidFill>
                  <a:srgbClr val="0070C0"/>
                </a:solidFill>
                <a:ea typeface="Calibri"/>
              </a:rPr>
              <a:t>رابعا : الاضافة قريبة من البذور</a:t>
            </a:r>
            <a:br>
              <a:rPr lang="ar-IQ" sz="2800" b="1" dirty="0">
                <a:solidFill>
                  <a:srgbClr val="0070C0"/>
                </a:solidFill>
                <a:ea typeface="Calibri"/>
              </a:rPr>
            </a:br>
            <a:r>
              <a:rPr lang="ar-IQ" sz="2800" b="1" dirty="0">
                <a:solidFill>
                  <a:srgbClr val="0070C0"/>
                </a:solidFill>
                <a:ea typeface="Calibri"/>
              </a:rPr>
              <a:t> </a:t>
            </a:r>
            <a:r>
              <a:rPr lang="en-US" sz="2800" b="1" dirty="0">
                <a:solidFill>
                  <a:srgbClr val="0070C0"/>
                </a:solidFill>
                <a:ea typeface="Calibri"/>
                <a:cs typeface="Arial"/>
              </a:rPr>
              <a:t>Pop-up Fertilizer Application (</a:t>
            </a:r>
            <a:r>
              <a:rPr lang="en-US" sz="2800" b="1" dirty="0" smtClean="0">
                <a:solidFill>
                  <a:srgbClr val="0070C0"/>
                </a:solidFill>
                <a:ea typeface="Calibri"/>
                <a:cs typeface="Arial"/>
              </a:rPr>
              <a:t>Starter) </a:t>
            </a:r>
          </a:p>
          <a:p>
            <a:pPr algn="r"/>
            <a:r>
              <a:rPr lang="ar-IQ" sz="2800" b="1" dirty="0">
                <a:solidFill>
                  <a:srgbClr val="008000"/>
                </a:solidFill>
                <a:ea typeface="Calibri"/>
              </a:rPr>
              <a:t>خامسا  : الاسمدة السائلة</a:t>
            </a:r>
            <a:br>
              <a:rPr lang="ar-IQ" sz="2800" b="1" dirty="0">
                <a:solidFill>
                  <a:srgbClr val="008000"/>
                </a:solidFill>
                <a:ea typeface="Calibri"/>
              </a:rPr>
            </a:br>
            <a:r>
              <a:rPr lang="ar-IQ" sz="2800" b="1" dirty="0">
                <a:solidFill>
                  <a:srgbClr val="008000"/>
                </a:solidFill>
                <a:ea typeface="Calibri"/>
              </a:rPr>
              <a:t> </a:t>
            </a:r>
            <a:r>
              <a:rPr lang="en-US" sz="2800" b="1" dirty="0">
                <a:solidFill>
                  <a:srgbClr val="008000"/>
                </a:solidFill>
                <a:latin typeface="Arial"/>
                <a:ea typeface="Calibri"/>
                <a:cs typeface="+mj-cs"/>
              </a:rPr>
              <a:t>Liquid </a:t>
            </a:r>
            <a:r>
              <a:rPr lang="en-US" sz="2800" b="1" dirty="0" smtClean="0">
                <a:solidFill>
                  <a:srgbClr val="008000"/>
                </a:solidFill>
                <a:latin typeface="Arial"/>
                <a:ea typeface="Calibri"/>
                <a:cs typeface="+mj-cs"/>
              </a:rPr>
              <a:t>Fertilizers</a:t>
            </a:r>
            <a:endParaRPr lang="ar-IQ" sz="2800" dirty="0">
              <a:solidFill>
                <a:srgbClr val="008000"/>
              </a:solidFill>
            </a:endParaRPr>
          </a:p>
        </p:txBody>
      </p:sp>
    </p:spTree>
    <p:extLst>
      <p:ext uri="{BB962C8B-B14F-4D97-AF65-F5344CB8AC3E}">
        <p14:creationId xmlns:p14="http://schemas.microsoft.com/office/powerpoint/2010/main" val="2930664129"/>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811218"/>
          </a:xfrm>
        </p:spPr>
        <p:txBody>
          <a:bodyPr>
            <a:normAutofit/>
          </a:bodyPr>
          <a:lstStyle/>
          <a:p>
            <a:r>
              <a:rPr lang="ar-IQ" b="1" dirty="0" smtClean="0">
                <a:solidFill>
                  <a:srgbClr val="FF0000"/>
                </a:solidFill>
              </a:rPr>
              <a:t>الرسمدة(التسميد مع ماء الري) </a:t>
            </a:r>
            <a:endParaRPr lang="ar-IQ" b="1" dirty="0">
              <a:solidFill>
                <a:srgbClr val="FF0000"/>
              </a:solidFill>
            </a:endParaRPr>
          </a:p>
        </p:txBody>
      </p:sp>
      <p:sp>
        <p:nvSpPr>
          <p:cNvPr id="3" name="عنصر نائب للمحتوى 2"/>
          <p:cNvSpPr>
            <a:spLocks noGrp="1"/>
          </p:cNvSpPr>
          <p:nvPr>
            <p:ph idx="1"/>
          </p:nvPr>
        </p:nvSpPr>
        <p:spPr/>
        <p:txBody>
          <a:bodyPr/>
          <a:lstStyle/>
          <a:p>
            <a:endParaRPr lang="ar-IQ"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83" b="21064"/>
          <a:stretch/>
        </p:blipFill>
        <p:spPr bwMode="auto">
          <a:xfrm>
            <a:off x="971600" y="1628800"/>
            <a:ext cx="7344816" cy="428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729401"/>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3611" y="620688"/>
            <a:ext cx="6965245" cy="1202485"/>
          </a:xfrm>
        </p:spPr>
        <p:txBody>
          <a:bodyPr/>
          <a:lstStyle/>
          <a:p>
            <a:r>
              <a:rPr lang="en-US" dirty="0" smtClean="0"/>
              <a:t>Fertigation </a:t>
            </a:r>
            <a:endParaRPr lang="ar-IQ" dirty="0"/>
          </a:p>
        </p:txBody>
      </p:sp>
      <p:sp>
        <p:nvSpPr>
          <p:cNvPr id="3" name="عنصر نائب للمحتوى 2"/>
          <p:cNvSpPr>
            <a:spLocks noGrp="1"/>
          </p:cNvSpPr>
          <p:nvPr>
            <p:ph sz="quarter" idx="13"/>
          </p:nvPr>
        </p:nvSpPr>
        <p:spPr>
          <a:xfrm>
            <a:off x="457200" y="1484784"/>
            <a:ext cx="4139034" cy="4641379"/>
          </a:xfrm>
        </p:spPr>
        <p:txBody>
          <a:bodyPr/>
          <a:lstStyle/>
          <a:p>
            <a:endParaRPr lang="ar-IQ" dirty="0"/>
          </a:p>
        </p:txBody>
      </p:sp>
      <p:sp>
        <p:nvSpPr>
          <p:cNvPr id="4" name="عنصر نائب للمحتوى 3"/>
          <p:cNvSpPr>
            <a:spLocks noGrp="1"/>
          </p:cNvSpPr>
          <p:nvPr>
            <p:ph sz="quarter" idx="14"/>
          </p:nvPr>
        </p:nvSpPr>
        <p:spPr/>
        <p:txBody>
          <a:bodyPr/>
          <a:lstStyle/>
          <a:p>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391266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832" y="1556792"/>
            <a:ext cx="3970412" cy="455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094714"/>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71400"/>
            <a:ext cx="7772400" cy="864096"/>
          </a:xfrm>
        </p:spPr>
        <p:txBody>
          <a:bodyPr>
            <a:normAutofit/>
          </a:bodyPr>
          <a:lstStyle/>
          <a:p>
            <a:pPr algn="r">
              <a:lnSpc>
                <a:spcPct val="115000"/>
              </a:lnSpc>
              <a:spcAft>
                <a:spcPts val="1000"/>
              </a:spcAft>
            </a:pPr>
            <a:r>
              <a:rPr lang="ar-IQ" sz="3100" b="1" dirty="0">
                <a:solidFill>
                  <a:srgbClr val="FF0000"/>
                </a:solidFill>
                <a:ea typeface="Calibri"/>
                <a:cs typeface="Arial"/>
              </a:rPr>
              <a:t>ويراعى عند وضع برنامج تسميد بطريقة الري النقاط التالية </a:t>
            </a:r>
            <a:endParaRPr lang="ar-IQ" dirty="0"/>
          </a:p>
        </p:txBody>
      </p:sp>
      <p:sp>
        <p:nvSpPr>
          <p:cNvPr id="3" name="عنوان فرعي 2"/>
          <p:cNvSpPr>
            <a:spLocks noGrp="1"/>
          </p:cNvSpPr>
          <p:nvPr>
            <p:ph type="subTitle" idx="1"/>
          </p:nvPr>
        </p:nvSpPr>
        <p:spPr>
          <a:xfrm>
            <a:off x="1115616" y="1268760"/>
            <a:ext cx="6768752" cy="4392488"/>
          </a:xfrm>
        </p:spPr>
        <p:txBody>
          <a:bodyPr>
            <a:normAutofit fontScale="40000" lnSpcReduction="20000"/>
          </a:bodyPr>
          <a:lstStyle/>
          <a:p>
            <a:pPr algn="r">
              <a:lnSpc>
                <a:spcPct val="115000"/>
              </a:lnSpc>
              <a:spcAft>
                <a:spcPts val="1000"/>
              </a:spcAft>
            </a:pPr>
            <a:r>
              <a:rPr lang="ar-IQ" sz="4200" b="1" dirty="0">
                <a:solidFill>
                  <a:srgbClr val="002060"/>
                </a:solidFill>
                <a:ea typeface="Calibri"/>
              </a:rPr>
              <a:t>1. اضافة الاسمدة بالطريقة والكمية والمناوبة التي تناسب طريقة الري المستعملة ومعدلات مياه </a:t>
            </a:r>
            <a:endParaRPr lang="en-US" sz="4200" b="1" dirty="0">
              <a:solidFill>
                <a:srgbClr val="002060"/>
              </a:solidFill>
              <a:ea typeface="Calibri"/>
              <a:cs typeface="Arial"/>
            </a:endParaRPr>
          </a:p>
          <a:p>
            <a:pPr algn="r">
              <a:lnSpc>
                <a:spcPct val="115000"/>
              </a:lnSpc>
              <a:spcAft>
                <a:spcPts val="1000"/>
              </a:spcAft>
            </a:pPr>
            <a:r>
              <a:rPr lang="ar-IQ" sz="4200" b="1" dirty="0">
                <a:solidFill>
                  <a:srgbClr val="002060"/>
                </a:solidFill>
                <a:ea typeface="Calibri"/>
              </a:rPr>
              <a:t>   الري وخواص التربة لتقليل فقد الاسمدة بالغسل والتطاير والتثبيت</a:t>
            </a:r>
            <a:endParaRPr lang="en-US" sz="4200" b="1" dirty="0">
              <a:solidFill>
                <a:srgbClr val="002060"/>
              </a:solidFill>
              <a:ea typeface="Calibri"/>
              <a:cs typeface="Arial"/>
            </a:endParaRPr>
          </a:p>
          <a:p>
            <a:pPr algn="r">
              <a:lnSpc>
                <a:spcPct val="115000"/>
              </a:lnSpc>
              <a:spcAft>
                <a:spcPts val="1000"/>
              </a:spcAft>
            </a:pPr>
            <a:r>
              <a:rPr lang="ar-IQ" sz="4200" b="1" dirty="0">
                <a:solidFill>
                  <a:schemeClr val="accent6">
                    <a:lumMod val="50000"/>
                  </a:schemeClr>
                </a:solidFill>
                <a:ea typeface="Calibri"/>
              </a:rPr>
              <a:t>2. اختبار انواع الاسمدة ودرجة حموضة مياه الري بما يناسب خواص التربة </a:t>
            </a:r>
            <a:endParaRPr lang="en-US" sz="4200" b="1" dirty="0">
              <a:solidFill>
                <a:schemeClr val="accent6">
                  <a:lumMod val="50000"/>
                </a:schemeClr>
              </a:solidFill>
              <a:ea typeface="Calibri"/>
              <a:cs typeface="Arial"/>
            </a:endParaRPr>
          </a:p>
          <a:p>
            <a:pPr algn="r">
              <a:lnSpc>
                <a:spcPct val="115000"/>
              </a:lnSpc>
              <a:spcAft>
                <a:spcPts val="1000"/>
              </a:spcAft>
            </a:pPr>
            <a:r>
              <a:rPr lang="ar-IQ" sz="4200" b="1" dirty="0">
                <a:solidFill>
                  <a:srgbClr val="7030A0"/>
                </a:solidFill>
                <a:ea typeface="Calibri"/>
              </a:rPr>
              <a:t>3. استعمال الطرق المناسبة لإذابة السماد وفصل الراسب عن الرائق لتقليل احتمالات انسداد </a:t>
            </a:r>
            <a:endParaRPr lang="en-US" sz="4200" b="1" dirty="0">
              <a:solidFill>
                <a:srgbClr val="7030A0"/>
              </a:solidFill>
              <a:ea typeface="Calibri"/>
              <a:cs typeface="Arial"/>
            </a:endParaRPr>
          </a:p>
          <a:p>
            <a:pPr algn="r">
              <a:lnSpc>
                <a:spcPct val="115000"/>
              </a:lnSpc>
              <a:spcAft>
                <a:spcPts val="1000"/>
              </a:spcAft>
            </a:pPr>
            <a:r>
              <a:rPr lang="ar-IQ" sz="4200" b="1" dirty="0">
                <a:solidFill>
                  <a:srgbClr val="7030A0"/>
                </a:solidFill>
                <a:ea typeface="Calibri"/>
              </a:rPr>
              <a:t>   شبكات الري والمنقطات </a:t>
            </a:r>
            <a:endParaRPr lang="en-US" sz="4200" b="1" dirty="0">
              <a:solidFill>
                <a:srgbClr val="7030A0"/>
              </a:solidFill>
              <a:ea typeface="Calibri"/>
              <a:cs typeface="Arial"/>
            </a:endParaRPr>
          </a:p>
          <a:p>
            <a:pPr algn="r">
              <a:lnSpc>
                <a:spcPct val="115000"/>
              </a:lnSpc>
              <a:spcAft>
                <a:spcPts val="1000"/>
              </a:spcAft>
            </a:pPr>
            <a:r>
              <a:rPr lang="ar-IQ" sz="4200" b="1" dirty="0">
                <a:solidFill>
                  <a:srgbClr val="008000"/>
                </a:solidFill>
                <a:ea typeface="Calibri"/>
              </a:rPr>
              <a:t>4. اضافة الكميات السمادية في الوقت المناسب والمية المناسبة للحصول على اعلى انتاجية </a:t>
            </a:r>
            <a:endParaRPr lang="en-US" sz="4200" b="1" dirty="0">
              <a:solidFill>
                <a:srgbClr val="008000"/>
              </a:solidFill>
              <a:ea typeface="Calibri"/>
              <a:cs typeface="Arial"/>
            </a:endParaRPr>
          </a:p>
          <a:p>
            <a:pPr algn="r">
              <a:lnSpc>
                <a:spcPct val="115000"/>
              </a:lnSpc>
              <a:spcAft>
                <a:spcPts val="1000"/>
              </a:spcAft>
            </a:pPr>
            <a:r>
              <a:rPr lang="ar-IQ" sz="4200" b="1" dirty="0">
                <a:solidFill>
                  <a:srgbClr val="008000"/>
                </a:solidFill>
                <a:ea typeface="Calibri"/>
              </a:rPr>
              <a:t>   للمحصول ومرحلة النمو وعمر النبات ودرجة تحمله للملوحة لتقليل احتمال تعرض النبات</a:t>
            </a:r>
            <a:endParaRPr lang="en-US" sz="4200" b="1" dirty="0">
              <a:solidFill>
                <a:srgbClr val="008000"/>
              </a:solidFill>
              <a:ea typeface="Calibri"/>
              <a:cs typeface="Arial"/>
            </a:endParaRPr>
          </a:p>
          <a:p>
            <a:pPr algn="r">
              <a:lnSpc>
                <a:spcPct val="115000"/>
              </a:lnSpc>
              <a:spcAft>
                <a:spcPts val="1000"/>
              </a:spcAft>
            </a:pPr>
            <a:r>
              <a:rPr lang="ar-IQ" sz="4200" b="1" dirty="0">
                <a:solidFill>
                  <a:srgbClr val="008000"/>
                </a:solidFill>
                <a:ea typeface="Calibri"/>
              </a:rPr>
              <a:t>   الى مشكلة الملوحة </a:t>
            </a:r>
            <a:endParaRPr lang="en-US" sz="4200" b="1" dirty="0">
              <a:solidFill>
                <a:srgbClr val="008000"/>
              </a:solidFill>
              <a:ea typeface="Calibri"/>
              <a:cs typeface="Arial"/>
            </a:endParaRPr>
          </a:p>
          <a:p>
            <a:pPr algn="r">
              <a:lnSpc>
                <a:spcPct val="115000"/>
              </a:lnSpc>
              <a:spcAft>
                <a:spcPts val="1000"/>
              </a:spcAft>
            </a:pPr>
            <a:r>
              <a:rPr lang="ar-IQ" sz="4200" b="1" dirty="0">
                <a:solidFill>
                  <a:srgbClr val="C00000"/>
                </a:solidFill>
                <a:ea typeface="Calibri"/>
              </a:rPr>
              <a:t>5. العمل على زيادة كفاءة توزيع السماد في منطقة انتشار الجذور ،للحصول على اكبر عائد</a:t>
            </a:r>
            <a:endParaRPr lang="en-US" sz="4200" b="1" dirty="0">
              <a:solidFill>
                <a:srgbClr val="C00000"/>
              </a:solidFill>
              <a:ea typeface="Calibri"/>
              <a:cs typeface="Arial"/>
            </a:endParaRPr>
          </a:p>
          <a:p>
            <a:pPr algn="r">
              <a:lnSpc>
                <a:spcPct val="115000"/>
              </a:lnSpc>
              <a:spcAft>
                <a:spcPts val="1000"/>
              </a:spcAft>
            </a:pPr>
            <a:r>
              <a:rPr lang="ar-IQ" sz="4200" b="1" dirty="0">
                <a:solidFill>
                  <a:srgbClr val="C00000"/>
                </a:solidFill>
                <a:ea typeface="Calibri"/>
              </a:rPr>
              <a:t>   اقتصادي .    </a:t>
            </a:r>
            <a:r>
              <a:rPr lang="en-US" sz="4200" b="1" dirty="0">
                <a:solidFill>
                  <a:srgbClr val="C00000"/>
                </a:solidFill>
                <a:ea typeface="Calibri"/>
                <a:cs typeface="Arial"/>
              </a:rPr>
              <a:t> </a:t>
            </a:r>
          </a:p>
        </p:txBody>
      </p:sp>
    </p:spTree>
    <p:extLst>
      <p:ext uri="{BB962C8B-B14F-4D97-AF65-F5344CB8AC3E}">
        <p14:creationId xmlns:p14="http://schemas.microsoft.com/office/powerpoint/2010/main" val="3510666649"/>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35696" y="1124744"/>
            <a:ext cx="6264696" cy="1152128"/>
          </a:xfrm>
        </p:spPr>
        <p:txBody>
          <a:bodyPr>
            <a:normAutofit fontScale="90000"/>
          </a:bodyPr>
          <a:lstStyle/>
          <a:p>
            <a:pPr lvl="0">
              <a:lnSpc>
                <a:spcPct val="115000"/>
              </a:lnSpc>
              <a:spcBef>
                <a:spcPct val="20000"/>
              </a:spcBef>
              <a:spcAft>
                <a:spcPts val="1000"/>
              </a:spcAft>
            </a:pPr>
            <a:r>
              <a:rPr lang="ar-SA" sz="3600" b="1" dirty="0">
                <a:solidFill>
                  <a:srgbClr val="FF0000"/>
                </a:solidFill>
                <a:ea typeface="Calibri"/>
                <a:cs typeface="Arial"/>
              </a:rPr>
              <a:t>اهم الخصائص الواجب توفرها بالأسمدة المستعملة  في نظام الري مع </a:t>
            </a:r>
            <a:r>
              <a:rPr lang="ar-SA" sz="3600" b="1" dirty="0" smtClean="0">
                <a:solidFill>
                  <a:srgbClr val="FF0000"/>
                </a:solidFill>
                <a:ea typeface="Calibri"/>
                <a:cs typeface="Arial"/>
              </a:rPr>
              <a:t>التسميد</a:t>
            </a:r>
            <a:endParaRPr lang="ar-IQ" dirty="0"/>
          </a:p>
        </p:txBody>
      </p:sp>
      <p:sp>
        <p:nvSpPr>
          <p:cNvPr id="3" name="عنوان فرعي 2"/>
          <p:cNvSpPr>
            <a:spLocks noGrp="1"/>
          </p:cNvSpPr>
          <p:nvPr>
            <p:ph type="subTitle" idx="1"/>
          </p:nvPr>
        </p:nvSpPr>
        <p:spPr>
          <a:xfrm>
            <a:off x="1043608" y="2420888"/>
            <a:ext cx="7056784" cy="3168352"/>
          </a:xfrm>
        </p:spPr>
        <p:txBody>
          <a:bodyPr>
            <a:normAutofit fontScale="40000" lnSpcReduction="20000"/>
          </a:bodyPr>
          <a:lstStyle/>
          <a:p>
            <a:pPr marL="342900" lvl="0" indent="-342900" algn="r">
              <a:lnSpc>
                <a:spcPct val="115000"/>
              </a:lnSpc>
              <a:spcAft>
                <a:spcPts val="1000"/>
              </a:spcAft>
              <a:tabLst>
                <a:tab pos="457200" algn="l"/>
              </a:tabLst>
            </a:pPr>
            <a:r>
              <a:rPr lang="ar-IQ" sz="4200" b="1" dirty="0" smtClean="0">
                <a:solidFill>
                  <a:srgbClr val="002060"/>
                </a:solidFill>
                <a:ea typeface="Calibri"/>
              </a:rPr>
              <a:t>1. </a:t>
            </a:r>
            <a:r>
              <a:rPr lang="ar-SA" sz="4200" b="1" dirty="0" smtClean="0">
                <a:solidFill>
                  <a:srgbClr val="002060"/>
                </a:solidFill>
                <a:ea typeface="Calibri"/>
              </a:rPr>
              <a:t>ألا </a:t>
            </a:r>
            <a:r>
              <a:rPr lang="ar-SA" sz="4200" b="1" dirty="0">
                <a:solidFill>
                  <a:srgbClr val="002060"/>
                </a:solidFill>
                <a:ea typeface="Calibri"/>
              </a:rPr>
              <a:t>تسمح بحدوث ترسيبات داخل شبكات الري</a:t>
            </a:r>
            <a:r>
              <a:rPr lang="en-US" sz="4200" b="1" dirty="0">
                <a:solidFill>
                  <a:srgbClr val="002060"/>
                </a:solidFill>
                <a:ea typeface="Calibri"/>
                <a:cs typeface="Arial"/>
              </a:rPr>
              <a:t> .</a:t>
            </a:r>
            <a:endParaRPr lang="en-US" sz="4200" dirty="0">
              <a:solidFill>
                <a:srgbClr val="002060"/>
              </a:solidFill>
              <a:ea typeface="Calibri"/>
              <a:cs typeface="Arial"/>
            </a:endParaRPr>
          </a:p>
          <a:p>
            <a:pPr marL="342900" lvl="0" indent="-342900" algn="r">
              <a:lnSpc>
                <a:spcPct val="115000"/>
              </a:lnSpc>
              <a:spcAft>
                <a:spcPts val="1000"/>
              </a:spcAft>
              <a:tabLst>
                <a:tab pos="457200" algn="l"/>
              </a:tabLst>
            </a:pPr>
            <a:r>
              <a:rPr lang="ar-IQ" sz="4200" b="1" dirty="0" smtClean="0">
                <a:solidFill>
                  <a:srgbClr val="003300"/>
                </a:solidFill>
                <a:ea typeface="Calibri"/>
              </a:rPr>
              <a:t>2. </a:t>
            </a:r>
            <a:r>
              <a:rPr lang="ar-SA" sz="4200" b="1" dirty="0" smtClean="0">
                <a:solidFill>
                  <a:srgbClr val="008000"/>
                </a:solidFill>
                <a:ea typeface="Calibri"/>
              </a:rPr>
              <a:t>آمنة </a:t>
            </a:r>
            <a:r>
              <a:rPr lang="ar-SA" sz="4200" b="1" dirty="0">
                <a:solidFill>
                  <a:srgbClr val="008000"/>
                </a:solidFill>
                <a:ea typeface="Calibri"/>
              </a:rPr>
              <a:t>الاستعمال في الحقل</a:t>
            </a:r>
            <a:r>
              <a:rPr lang="en-US" sz="4200" b="1" dirty="0">
                <a:solidFill>
                  <a:srgbClr val="003300"/>
                </a:solidFill>
                <a:ea typeface="Calibri"/>
                <a:cs typeface="Arial"/>
              </a:rPr>
              <a:t> .</a:t>
            </a:r>
            <a:endParaRPr lang="en-US" sz="4200" dirty="0">
              <a:solidFill>
                <a:srgbClr val="003300"/>
              </a:solidFill>
              <a:ea typeface="Calibri"/>
              <a:cs typeface="Arial"/>
            </a:endParaRPr>
          </a:p>
          <a:p>
            <a:pPr marL="342900" lvl="0" indent="-342900" algn="r">
              <a:lnSpc>
                <a:spcPct val="115000"/>
              </a:lnSpc>
              <a:spcAft>
                <a:spcPts val="1000"/>
              </a:spcAft>
              <a:tabLst>
                <a:tab pos="457200" algn="l"/>
              </a:tabLst>
            </a:pPr>
            <a:r>
              <a:rPr lang="ar-IQ" sz="4200" b="1" dirty="0" smtClean="0">
                <a:solidFill>
                  <a:srgbClr val="FF0000"/>
                </a:solidFill>
                <a:ea typeface="Calibri"/>
              </a:rPr>
              <a:t>3. </a:t>
            </a:r>
            <a:r>
              <a:rPr lang="ar-SA" sz="4200" b="1" dirty="0" smtClean="0">
                <a:solidFill>
                  <a:srgbClr val="FF0000"/>
                </a:solidFill>
                <a:ea typeface="Calibri"/>
              </a:rPr>
              <a:t>ليس </a:t>
            </a:r>
            <a:r>
              <a:rPr lang="ar-SA" sz="4200" b="1" dirty="0">
                <a:solidFill>
                  <a:srgbClr val="FF0000"/>
                </a:solidFill>
                <a:ea typeface="Calibri"/>
              </a:rPr>
              <a:t>لها تأثيرات جانبية ضارة على التربة والنبات</a:t>
            </a:r>
            <a:r>
              <a:rPr lang="en-US" sz="4200" b="1" dirty="0">
                <a:solidFill>
                  <a:srgbClr val="003300"/>
                </a:solidFill>
                <a:ea typeface="Calibri"/>
                <a:cs typeface="Arial"/>
              </a:rPr>
              <a:t> .</a:t>
            </a:r>
            <a:endParaRPr lang="en-US" sz="4200" dirty="0">
              <a:solidFill>
                <a:srgbClr val="003300"/>
              </a:solidFill>
              <a:ea typeface="Calibri"/>
              <a:cs typeface="Arial"/>
            </a:endParaRPr>
          </a:p>
          <a:p>
            <a:pPr marL="342900" lvl="0" indent="-342900" algn="r">
              <a:lnSpc>
                <a:spcPct val="115000"/>
              </a:lnSpc>
              <a:spcAft>
                <a:spcPts val="1000"/>
              </a:spcAft>
              <a:tabLst>
                <a:tab pos="457200" algn="l"/>
              </a:tabLst>
            </a:pPr>
            <a:r>
              <a:rPr lang="ar-IQ" sz="4200" b="1" dirty="0" smtClean="0">
                <a:solidFill>
                  <a:srgbClr val="0070C0"/>
                </a:solidFill>
                <a:ea typeface="Calibri"/>
              </a:rPr>
              <a:t>4. </a:t>
            </a:r>
            <a:r>
              <a:rPr lang="ar-SA" sz="4200" b="1" dirty="0" smtClean="0">
                <a:solidFill>
                  <a:srgbClr val="0070C0"/>
                </a:solidFill>
                <a:ea typeface="Calibri"/>
              </a:rPr>
              <a:t>كاملة </a:t>
            </a:r>
            <a:r>
              <a:rPr lang="ar-SA" sz="4200" b="1" dirty="0">
                <a:solidFill>
                  <a:srgbClr val="0070C0"/>
                </a:solidFill>
                <a:ea typeface="Calibri"/>
              </a:rPr>
              <a:t>الذوبان في الماء</a:t>
            </a:r>
            <a:r>
              <a:rPr lang="en-US" sz="4200" b="1" dirty="0">
                <a:solidFill>
                  <a:srgbClr val="0070C0"/>
                </a:solidFill>
                <a:ea typeface="Calibri"/>
                <a:cs typeface="Arial"/>
              </a:rPr>
              <a:t> </a:t>
            </a:r>
            <a:r>
              <a:rPr lang="en-US" sz="4200" b="1" dirty="0">
                <a:solidFill>
                  <a:srgbClr val="003300"/>
                </a:solidFill>
                <a:ea typeface="Calibri"/>
                <a:cs typeface="Arial"/>
              </a:rPr>
              <a:t>.</a:t>
            </a:r>
            <a:endParaRPr lang="en-US" sz="4200" dirty="0">
              <a:solidFill>
                <a:srgbClr val="003300"/>
              </a:solidFill>
              <a:ea typeface="Calibri"/>
              <a:cs typeface="Arial"/>
            </a:endParaRPr>
          </a:p>
          <a:p>
            <a:pPr marL="342900" lvl="0" indent="-342900" algn="r">
              <a:lnSpc>
                <a:spcPct val="115000"/>
              </a:lnSpc>
              <a:spcAft>
                <a:spcPts val="1000"/>
              </a:spcAft>
              <a:tabLst>
                <a:tab pos="457200" algn="l"/>
              </a:tabLst>
            </a:pPr>
            <a:r>
              <a:rPr lang="ar-IQ" sz="4200" b="1" dirty="0" smtClean="0">
                <a:solidFill>
                  <a:schemeClr val="accent6">
                    <a:lumMod val="75000"/>
                  </a:schemeClr>
                </a:solidFill>
                <a:ea typeface="Calibri"/>
              </a:rPr>
              <a:t>5. لا </a:t>
            </a:r>
            <a:r>
              <a:rPr lang="ar-SA" sz="4200" b="1" dirty="0" smtClean="0">
                <a:solidFill>
                  <a:schemeClr val="accent6">
                    <a:lumMod val="75000"/>
                  </a:schemeClr>
                </a:solidFill>
                <a:ea typeface="Calibri"/>
              </a:rPr>
              <a:t>تتفاعل </a:t>
            </a:r>
            <a:r>
              <a:rPr lang="ar-SA" sz="4200" b="1" dirty="0">
                <a:solidFill>
                  <a:schemeClr val="accent6">
                    <a:lumMod val="75000"/>
                  </a:schemeClr>
                </a:solidFill>
                <a:ea typeface="Calibri"/>
              </a:rPr>
              <a:t>مع المركبات أو الأسمدة الأخرى التي تضاف معها خلال مياه الري</a:t>
            </a:r>
            <a:r>
              <a:rPr lang="en-US" sz="4200" b="1" dirty="0">
                <a:solidFill>
                  <a:schemeClr val="accent6">
                    <a:lumMod val="75000"/>
                  </a:schemeClr>
                </a:solidFill>
                <a:ea typeface="Calibri"/>
                <a:cs typeface="Arial"/>
              </a:rPr>
              <a:t>.</a:t>
            </a:r>
            <a:endParaRPr lang="en-US" sz="4200" dirty="0">
              <a:solidFill>
                <a:schemeClr val="accent6">
                  <a:lumMod val="75000"/>
                </a:schemeClr>
              </a:solidFill>
              <a:ea typeface="Calibri"/>
              <a:cs typeface="Arial"/>
            </a:endParaRPr>
          </a:p>
          <a:p>
            <a:pPr marL="342900" lvl="0" indent="-342900" algn="r">
              <a:lnSpc>
                <a:spcPct val="115000"/>
              </a:lnSpc>
              <a:spcAft>
                <a:spcPts val="1000"/>
              </a:spcAft>
              <a:tabLst>
                <a:tab pos="457200" algn="l"/>
              </a:tabLst>
            </a:pPr>
            <a:r>
              <a:rPr lang="ar-IQ" sz="4200" b="1" dirty="0" smtClean="0">
                <a:solidFill>
                  <a:srgbClr val="003300"/>
                </a:solidFill>
                <a:ea typeface="Calibri"/>
              </a:rPr>
              <a:t>6</a:t>
            </a:r>
            <a:r>
              <a:rPr lang="ar-IQ" sz="4200" b="1" dirty="0" smtClean="0">
                <a:solidFill>
                  <a:srgbClr val="C00000"/>
                </a:solidFill>
                <a:ea typeface="Calibri"/>
              </a:rPr>
              <a:t>. </a:t>
            </a:r>
            <a:r>
              <a:rPr lang="ar-SA" sz="4200" b="1" dirty="0" smtClean="0">
                <a:solidFill>
                  <a:srgbClr val="C00000"/>
                </a:solidFill>
                <a:ea typeface="Calibri"/>
              </a:rPr>
              <a:t>دليل </a:t>
            </a:r>
            <a:r>
              <a:rPr lang="ar-SA" sz="4200" b="1" dirty="0">
                <a:solidFill>
                  <a:srgbClr val="C00000"/>
                </a:solidFill>
                <a:ea typeface="Calibri"/>
              </a:rPr>
              <a:t>الملوحة لها</a:t>
            </a:r>
            <a:r>
              <a:rPr lang="en-US" sz="4200" b="1" dirty="0">
                <a:solidFill>
                  <a:srgbClr val="C00000"/>
                </a:solidFill>
                <a:ea typeface="Calibri"/>
                <a:cs typeface="Arial"/>
              </a:rPr>
              <a:t> Salt Index </a:t>
            </a:r>
            <a:r>
              <a:rPr lang="ar-SA" sz="4200" b="1" dirty="0">
                <a:solidFill>
                  <a:srgbClr val="C00000"/>
                </a:solidFill>
                <a:ea typeface="Calibri"/>
              </a:rPr>
              <a:t>منخفض وقيمة  الـ</a:t>
            </a:r>
            <a:r>
              <a:rPr lang="en-US" sz="4200" b="1" dirty="0">
                <a:solidFill>
                  <a:srgbClr val="C00000"/>
                </a:solidFill>
                <a:ea typeface="Calibri"/>
                <a:cs typeface="Arial"/>
              </a:rPr>
              <a:t> pH </a:t>
            </a:r>
            <a:r>
              <a:rPr lang="ar-IQ" sz="4200" b="1" dirty="0">
                <a:solidFill>
                  <a:srgbClr val="C00000"/>
                </a:solidFill>
                <a:ea typeface="Calibri"/>
              </a:rPr>
              <a:t>لها </a:t>
            </a:r>
            <a:r>
              <a:rPr lang="ar-SA" sz="4200" b="1" dirty="0">
                <a:solidFill>
                  <a:srgbClr val="C00000"/>
                </a:solidFill>
                <a:ea typeface="Calibri"/>
              </a:rPr>
              <a:t>منخفض (حامضية التـأثير) تفضل في الاستعمال </a:t>
            </a:r>
            <a:endParaRPr lang="en-US" sz="4200" dirty="0">
              <a:solidFill>
                <a:srgbClr val="C00000"/>
              </a:solidFill>
              <a:ea typeface="Calibri"/>
              <a:cs typeface="Arial"/>
            </a:endParaRPr>
          </a:p>
          <a:p>
            <a:endParaRPr lang="ar-IQ" dirty="0"/>
          </a:p>
        </p:txBody>
      </p:sp>
    </p:spTree>
    <p:extLst>
      <p:ext uri="{BB962C8B-B14F-4D97-AF65-F5344CB8AC3E}">
        <p14:creationId xmlns:p14="http://schemas.microsoft.com/office/powerpoint/2010/main" val="4090134346"/>
      </p:ext>
    </p:extLst>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الخلاصة </a:t>
            </a:r>
            <a:endParaRPr lang="ar-IQ" b="1" dirty="0">
              <a:solidFill>
                <a:srgbClr val="FF0000"/>
              </a:solidFill>
            </a:endParaRPr>
          </a:p>
        </p:txBody>
      </p:sp>
      <p:sp>
        <p:nvSpPr>
          <p:cNvPr id="3" name="عنصر نائب للمحتوى 2"/>
          <p:cNvSpPr>
            <a:spLocks noGrp="1"/>
          </p:cNvSpPr>
          <p:nvPr>
            <p:ph idx="1"/>
          </p:nvPr>
        </p:nvSpPr>
        <p:spPr/>
        <p:txBody>
          <a:bodyPr>
            <a:normAutofit/>
          </a:bodyPr>
          <a:lstStyle/>
          <a:p>
            <a:pPr algn="just"/>
            <a:r>
              <a:rPr lang="ar-IQ" dirty="0" smtClean="0"/>
              <a:t>تكلمنا في محاضرة اليوم عن طرق اضافة الاسمدة بالرش وانواعها وطريقة اضافة السماد تحت سطح التربة بالحقن وكذلك طريقة اضافة السماد مع ماء الري او ما تعرف بالرسمدة .</a:t>
            </a:r>
          </a:p>
          <a:p>
            <a:pPr algn="just"/>
            <a:r>
              <a:rPr lang="ar-IQ" dirty="0" smtClean="0"/>
              <a:t>وكل طريقة من الطرق لها محاسنها ومشاؤها ولكن العوامل المحددة لاختيار اي طريقة يحددها طبيعة التربة ونوع النبات وعمره والظروف المناخية وطبيعة تركيب السماد وذوبانه وايضا توفر الامكانيات المادية والمكائن الزراعية وغيرها . </a:t>
            </a:r>
            <a:endParaRPr lang="ar-IQ" dirty="0"/>
          </a:p>
        </p:txBody>
      </p:sp>
    </p:spTree>
    <p:extLst>
      <p:ext uri="{BB962C8B-B14F-4D97-AF65-F5344CB8AC3E}">
        <p14:creationId xmlns:p14="http://schemas.microsoft.com/office/powerpoint/2010/main" val="1015257118"/>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1" y="476672"/>
            <a:ext cx="7272809" cy="940966"/>
          </a:xfrm>
        </p:spPr>
        <p:txBody>
          <a:bodyPr>
            <a:normAutofit/>
          </a:bodyPr>
          <a:lstStyle/>
          <a:p>
            <a:r>
              <a:rPr lang="ar-IQ" b="1" dirty="0" smtClean="0">
                <a:solidFill>
                  <a:srgbClr val="FF0000"/>
                </a:solidFill>
              </a:rPr>
              <a:t>اي سؤال او تعليق على المحاضر</a:t>
            </a:r>
            <a:r>
              <a:rPr lang="ar-IQ" dirty="0" smtClean="0">
                <a:solidFill>
                  <a:srgbClr val="FF0000"/>
                </a:solidFill>
              </a:rPr>
              <a:t>ة </a:t>
            </a:r>
            <a:endParaRPr lang="ar-IQ" dirty="0">
              <a:solidFill>
                <a:srgbClr val="FF0000"/>
              </a:solidFill>
            </a:endParaRPr>
          </a:p>
        </p:txBody>
      </p:sp>
      <p:sp>
        <p:nvSpPr>
          <p:cNvPr id="3" name="عنصر نائب للمحتوى 2"/>
          <p:cNvSpPr>
            <a:spLocks noGrp="1"/>
          </p:cNvSpPr>
          <p:nvPr>
            <p:ph idx="1"/>
          </p:nvPr>
        </p:nvSpPr>
        <p:spPr/>
        <p:txBody>
          <a:bodyPr/>
          <a:lstStyle/>
          <a:p>
            <a:endParaRPr lang="ar-IQ"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54" b="4676"/>
          <a:stretch/>
        </p:blipFill>
        <p:spPr bwMode="auto">
          <a:xfrm>
            <a:off x="899591" y="980728"/>
            <a:ext cx="748883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266060"/>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71600" y="980728"/>
            <a:ext cx="7200800" cy="1109985"/>
          </a:xfrm>
        </p:spPr>
        <p:txBody>
          <a:bodyPr>
            <a:normAutofit fontScale="90000"/>
          </a:bodyPr>
          <a:lstStyle/>
          <a:p>
            <a:r>
              <a:rPr lang="ar-IQ" sz="3200" b="1" dirty="0" smtClean="0"/>
              <a:t>ثالثا : طريقة اضافة السماد بشكل خطوط </a:t>
            </a:r>
            <a:r>
              <a:rPr lang="ar-IQ" dirty="0" smtClean="0"/>
              <a:t/>
            </a:r>
            <a:br>
              <a:rPr lang="ar-IQ" dirty="0" smtClean="0"/>
            </a:br>
            <a:r>
              <a:rPr lang="en-US" sz="3600" b="1" dirty="0">
                <a:solidFill>
                  <a:srgbClr val="FF0000"/>
                </a:solidFill>
                <a:ea typeface="Calibri"/>
                <a:cs typeface="Arial"/>
              </a:rPr>
              <a:t>Row application </a:t>
            </a:r>
            <a:endParaRPr lang="ar-IQ" sz="3600" dirty="0"/>
          </a:p>
        </p:txBody>
      </p:sp>
      <p:sp>
        <p:nvSpPr>
          <p:cNvPr id="3" name="عنوان فرعي 2"/>
          <p:cNvSpPr>
            <a:spLocks noGrp="1"/>
          </p:cNvSpPr>
          <p:nvPr>
            <p:ph type="subTitle" idx="1"/>
          </p:nvPr>
        </p:nvSpPr>
        <p:spPr>
          <a:xfrm>
            <a:off x="971600" y="2564904"/>
            <a:ext cx="7200800" cy="3312368"/>
          </a:xfrm>
        </p:spPr>
        <p:txBody>
          <a:bodyPr>
            <a:normAutofit/>
          </a:bodyPr>
          <a:lstStyle/>
          <a:p>
            <a:pPr algn="just"/>
            <a:r>
              <a:rPr lang="ar-IQ" dirty="0">
                <a:effectLst>
                  <a:outerShdw blurRad="38100" dist="38100" dir="2700000" algn="tl">
                    <a:srgbClr val="000000">
                      <a:alpha val="43137"/>
                    </a:srgbClr>
                  </a:outerShdw>
                </a:effectLst>
                <a:ea typeface="Calibri"/>
              </a:rPr>
              <a:t> </a:t>
            </a:r>
            <a:r>
              <a:rPr lang="ar-IQ" dirty="0">
                <a:solidFill>
                  <a:srgbClr val="002060"/>
                </a:solidFill>
                <a:effectLst>
                  <a:outerShdw blurRad="38100" dist="38100" dir="2700000" algn="tl">
                    <a:srgbClr val="000000">
                      <a:alpha val="43137"/>
                    </a:srgbClr>
                  </a:outerShdw>
                </a:effectLst>
                <a:ea typeface="Calibri"/>
              </a:rPr>
              <a:t>في هذه الطريقة تضاف الاسمدة الى التربة على شكل احزمة او خطوط على جانبي خط زراعة البذور او النباتات او على جوانب واحد . ويمكن استعمال مكائن والآلات خاصة لوضع السماد او يمكن اضافته مع الباذرات . وتوضع الاسمدة على بعد 5-8 سم من موضع البذور وعلى عمق 3-5 سم من سطح التربة . يجب ان تؤخذ عناية كبيرة عند اضافة السماد بهذه الطريقة من حيث قربه من البذور واصابتها بالإجهاد الملحي او عدم تجانس وتوزيع السماد مما يسبب في فقدانه وعدم استجابة النبات للسماد المضاف وانخفاض كمية ونوعية انتاج المحصول .   </a:t>
            </a:r>
            <a:endParaRPr lang="ar-IQ"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5693785"/>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rgbClr val="FF0000"/>
                </a:solidFill>
              </a:rPr>
              <a:t>Row Application of Fertilizers</a:t>
            </a:r>
            <a:br>
              <a:rPr lang="en-US" sz="3600" b="1" dirty="0" smtClean="0">
                <a:solidFill>
                  <a:srgbClr val="FF0000"/>
                </a:solidFill>
              </a:rPr>
            </a:br>
            <a:r>
              <a:rPr lang="ar-IQ" sz="3600" b="1" dirty="0" smtClean="0">
                <a:solidFill>
                  <a:srgbClr val="FF0000"/>
                </a:solidFill>
              </a:rPr>
              <a:t>اضافة الاسمدة بشكل خطوط</a:t>
            </a:r>
            <a:r>
              <a:rPr lang="ar-IQ" sz="3600" dirty="0" smtClean="0">
                <a:solidFill>
                  <a:srgbClr val="FF0000"/>
                </a:solidFill>
              </a:rPr>
              <a:t> </a:t>
            </a:r>
            <a:endParaRPr lang="ar-IQ" sz="3600" dirty="0">
              <a:solidFill>
                <a:srgbClr val="FF0000"/>
              </a:solidFill>
            </a:endParaRPr>
          </a:p>
        </p:txBody>
      </p:sp>
      <p:sp>
        <p:nvSpPr>
          <p:cNvPr id="3" name="عنصر نائب للمحتوى 2"/>
          <p:cNvSpPr>
            <a:spLocks noGrp="1"/>
          </p:cNvSpPr>
          <p:nvPr>
            <p:ph sz="quarter" idx="13"/>
          </p:nvPr>
        </p:nvSpPr>
        <p:spPr/>
        <p:txBody>
          <a:bodyPr/>
          <a:lstStyle/>
          <a:p>
            <a:endParaRPr lang="ar-IQ" dirty="0"/>
          </a:p>
        </p:txBody>
      </p:sp>
      <p:sp>
        <p:nvSpPr>
          <p:cNvPr id="4" name="عنصر نائب للمحتوى 3"/>
          <p:cNvSpPr>
            <a:spLocks noGrp="1"/>
          </p:cNvSpPr>
          <p:nvPr>
            <p:ph sz="quarter" idx="14"/>
          </p:nvPr>
        </p:nvSpPr>
        <p:spPr/>
        <p:txBody>
          <a:bodyPr/>
          <a:lstStyle/>
          <a:p>
            <a:endParaRPr lang="ar-IQ"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388843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3" t="20549" r="4309" b="8218"/>
          <a:stretch/>
        </p:blipFill>
        <p:spPr bwMode="auto">
          <a:xfrm>
            <a:off x="4613154" y="2060848"/>
            <a:ext cx="36724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319755"/>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43608" y="1772816"/>
            <a:ext cx="6696744" cy="1512168"/>
          </a:xfrm>
        </p:spPr>
        <p:txBody>
          <a:bodyPr>
            <a:normAutofit fontScale="90000"/>
          </a:bodyPr>
          <a:lstStyle/>
          <a:p>
            <a:pPr>
              <a:lnSpc>
                <a:spcPct val="115000"/>
              </a:lnSpc>
              <a:spcAft>
                <a:spcPts val="1000"/>
              </a:spcAft>
            </a:pPr>
            <a:r>
              <a:rPr lang="ar-IQ" sz="3200" b="1" dirty="0">
                <a:solidFill>
                  <a:srgbClr val="FF0000"/>
                </a:solidFill>
                <a:ea typeface="Calibri"/>
                <a:cs typeface="Arial"/>
              </a:rPr>
              <a:t>رابعا : الاضافة قريبة من </a:t>
            </a:r>
            <a:r>
              <a:rPr lang="ar-IQ" sz="3200" b="1" dirty="0" smtClean="0">
                <a:solidFill>
                  <a:srgbClr val="FF0000"/>
                </a:solidFill>
                <a:ea typeface="Calibri"/>
                <a:cs typeface="Arial"/>
              </a:rPr>
              <a:t>البذور</a:t>
            </a:r>
            <a:br>
              <a:rPr lang="ar-IQ" sz="3200" b="1" dirty="0" smtClean="0">
                <a:solidFill>
                  <a:srgbClr val="FF0000"/>
                </a:solidFill>
                <a:ea typeface="Calibri"/>
                <a:cs typeface="Arial"/>
              </a:rPr>
            </a:br>
            <a:r>
              <a:rPr lang="ar-IQ" sz="3200" b="1" dirty="0" smtClean="0">
                <a:solidFill>
                  <a:srgbClr val="FF0000"/>
                </a:solidFill>
                <a:ea typeface="Calibri"/>
                <a:cs typeface="Arial"/>
              </a:rPr>
              <a:t> </a:t>
            </a:r>
            <a:r>
              <a:rPr lang="en-US" sz="3200" b="1" dirty="0">
                <a:solidFill>
                  <a:srgbClr val="FF0000"/>
                </a:solidFill>
                <a:ea typeface="Calibri"/>
                <a:cs typeface="Arial"/>
              </a:rPr>
              <a:t>Pop-up Fertilizer Application </a:t>
            </a:r>
            <a:r>
              <a:rPr lang="en-US" sz="3200" b="1" dirty="0" smtClean="0">
                <a:solidFill>
                  <a:srgbClr val="FF0000"/>
                </a:solidFill>
                <a:ea typeface="Calibri"/>
                <a:cs typeface="Arial"/>
              </a:rPr>
              <a:t>(Starter Fertilizer)</a:t>
            </a:r>
            <a:r>
              <a:rPr lang="en-US" sz="3200" b="1" dirty="0" smtClean="0">
                <a:solidFill>
                  <a:srgbClr val="FF0000"/>
                </a:solidFill>
                <a:effectLst/>
                <a:latin typeface="Arial"/>
                <a:ea typeface="Calibri"/>
                <a:cs typeface="Arial"/>
              </a:rPr>
              <a:t> </a:t>
            </a:r>
            <a:r>
              <a:rPr lang="en-US" sz="3200" dirty="0">
                <a:ea typeface="Calibri"/>
                <a:cs typeface="Arial"/>
              </a:rPr>
              <a:t/>
            </a:r>
            <a:br>
              <a:rPr lang="en-US" sz="3200" dirty="0">
                <a:ea typeface="Calibri"/>
                <a:cs typeface="Arial"/>
              </a:rPr>
            </a:br>
            <a:endParaRPr lang="ar-IQ" sz="3200" dirty="0"/>
          </a:p>
        </p:txBody>
      </p:sp>
      <p:sp>
        <p:nvSpPr>
          <p:cNvPr id="3" name="عنوان فرعي 2"/>
          <p:cNvSpPr>
            <a:spLocks noGrp="1"/>
          </p:cNvSpPr>
          <p:nvPr>
            <p:ph type="subTitle" idx="1"/>
          </p:nvPr>
        </p:nvSpPr>
        <p:spPr>
          <a:xfrm>
            <a:off x="1043608" y="2780928"/>
            <a:ext cx="6984776" cy="2952328"/>
          </a:xfrm>
        </p:spPr>
        <p:txBody>
          <a:bodyPr>
            <a:normAutofit lnSpcReduction="10000"/>
          </a:bodyPr>
          <a:lstStyle/>
          <a:p>
            <a:pPr algn="just"/>
            <a:r>
              <a:rPr lang="ar-IQ" sz="2800" b="1" dirty="0">
                <a:ea typeface="Calibri"/>
              </a:rPr>
              <a:t> </a:t>
            </a:r>
            <a:r>
              <a:rPr lang="ar-IQ" sz="2800" dirty="0">
                <a:solidFill>
                  <a:srgbClr val="002060"/>
                </a:solidFill>
                <a:effectLst>
                  <a:outerShdw blurRad="38100" dist="38100" dir="2700000" algn="tl">
                    <a:srgbClr val="000000">
                      <a:alpha val="43137"/>
                    </a:srgbClr>
                  </a:outerShdw>
                </a:effectLst>
                <a:ea typeface="Calibri"/>
              </a:rPr>
              <a:t>تتضمن هذه الطريقة استعمال كمية قليلة من السماد قرب البذور لكي يسهل على الجذر امتصاصها وهي تساعد النباتات في بداية مراحلها من النمو ويسمى هذا النوع من السماد في بعض الاحيان بالبادئ </a:t>
            </a:r>
            <a:r>
              <a:rPr lang="en-US" sz="2800" dirty="0" smtClean="0">
                <a:solidFill>
                  <a:srgbClr val="002060"/>
                </a:solidFill>
                <a:effectLst>
                  <a:outerShdw blurRad="38100" dist="38100" dir="2700000" algn="tl">
                    <a:srgbClr val="000000">
                      <a:alpha val="43137"/>
                    </a:srgbClr>
                  </a:outerShdw>
                </a:effectLst>
                <a:ea typeface="Calibri"/>
                <a:cs typeface="Arial"/>
              </a:rPr>
              <a:t>Starter</a:t>
            </a:r>
            <a:r>
              <a:rPr lang="ar-IQ" sz="2800" dirty="0" smtClean="0">
                <a:solidFill>
                  <a:srgbClr val="002060"/>
                </a:solidFill>
                <a:effectLst>
                  <a:outerShdw blurRad="38100" dist="38100" dir="2700000" algn="tl">
                    <a:srgbClr val="000000">
                      <a:alpha val="43137"/>
                    </a:srgbClr>
                  </a:outerShdw>
                </a:effectLst>
                <a:ea typeface="Calibri"/>
              </a:rPr>
              <a:t>. </a:t>
            </a:r>
            <a:r>
              <a:rPr lang="ar-IQ" sz="2800" dirty="0">
                <a:solidFill>
                  <a:srgbClr val="002060"/>
                </a:solidFill>
                <a:effectLst>
                  <a:outerShdw blurRad="38100" dist="38100" dir="2700000" algn="tl">
                    <a:srgbClr val="000000">
                      <a:alpha val="43137"/>
                    </a:srgbClr>
                  </a:outerShdw>
                </a:effectLst>
                <a:ea typeface="Calibri"/>
              </a:rPr>
              <a:t>ويمكن ان تستعمل هذه الطريقة لأسمدة النيتروجين والفسفور . ولكن يحذر من اتباعها للأسمدة ذات المحتوى العالي من الاملاح مثل اسمدة البوتاسيوم والكبريت </a:t>
            </a:r>
            <a:r>
              <a:rPr lang="ar-IQ" sz="2800" b="1" dirty="0">
                <a:ea typeface="Calibri"/>
              </a:rPr>
              <a:t>. </a:t>
            </a:r>
            <a:endParaRPr lang="ar-IQ" sz="2800" dirty="0"/>
          </a:p>
        </p:txBody>
      </p:sp>
    </p:spTree>
    <p:extLst>
      <p:ext uri="{BB962C8B-B14F-4D97-AF65-F5344CB8AC3E}">
        <p14:creationId xmlns:p14="http://schemas.microsoft.com/office/powerpoint/2010/main" val="1706805634"/>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620688"/>
            <a:ext cx="5410944" cy="851694"/>
          </a:xfrm>
        </p:spPr>
        <p:txBody>
          <a:bodyPr>
            <a:normAutofit/>
          </a:bodyPr>
          <a:lstStyle/>
          <a:p>
            <a:r>
              <a:rPr lang="ar-IQ" b="1" dirty="0">
                <a:solidFill>
                  <a:srgbClr val="FF0000"/>
                </a:solidFill>
                <a:ea typeface="Calibri"/>
                <a:cs typeface="Arial"/>
              </a:rPr>
              <a:t>الاضافة قريبة من </a:t>
            </a:r>
            <a:r>
              <a:rPr lang="ar-IQ" b="1" dirty="0" smtClean="0">
                <a:solidFill>
                  <a:srgbClr val="FF0000"/>
                </a:solidFill>
                <a:ea typeface="Calibri"/>
                <a:cs typeface="Arial"/>
              </a:rPr>
              <a:t>البذور</a:t>
            </a:r>
            <a:br>
              <a:rPr lang="ar-IQ" b="1" dirty="0" smtClean="0">
                <a:solidFill>
                  <a:srgbClr val="FF0000"/>
                </a:solidFill>
                <a:ea typeface="Calibri"/>
                <a:cs typeface="Arial"/>
              </a:rPr>
            </a:br>
            <a:r>
              <a:rPr lang="ar-IQ" b="1" dirty="0" smtClean="0">
                <a:solidFill>
                  <a:srgbClr val="FF0000"/>
                </a:solidFill>
                <a:ea typeface="Calibri"/>
                <a:cs typeface="Arial"/>
              </a:rPr>
              <a:t> </a:t>
            </a:r>
            <a:r>
              <a:rPr lang="en-US" b="1" dirty="0">
                <a:solidFill>
                  <a:srgbClr val="FF0000"/>
                </a:solidFill>
                <a:ea typeface="Calibri"/>
                <a:cs typeface="Arial"/>
              </a:rPr>
              <a:t>Pop-up Fertilizer Application</a:t>
            </a:r>
            <a:endParaRPr lang="ar-IQ" b="1" dirty="0"/>
          </a:p>
        </p:txBody>
      </p:sp>
      <p:pic>
        <p:nvPicPr>
          <p:cNvPr id="5" name="عنصر نائب للمحتوى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rot="60000">
            <a:off x="6084892" y="1856690"/>
            <a:ext cx="2161168" cy="4088528"/>
          </a:xfrm>
          <a:prstGeom prst="rect">
            <a:avLst/>
          </a:prstGeom>
        </p:spPr>
      </p:pic>
      <p:sp>
        <p:nvSpPr>
          <p:cNvPr id="4" name="عنصر نائب للنص 3"/>
          <p:cNvSpPr>
            <a:spLocks noGrp="1"/>
          </p:cNvSpPr>
          <p:nvPr>
            <p:ph type="body" sz="half" idx="2"/>
          </p:nvPr>
        </p:nvSpPr>
        <p:spPr>
          <a:xfrm>
            <a:off x="683568" y="1484784"/>
            <a:ext cx="5338936" cy="4392488"/>
          </a:xfrm>
        </p:spPr>
        <p:txBody>
          <a:bodyPr>
            <a:noAutofit/>
          </a:bodyPr>
          <a:lstStyle/>
          <a:p>
            <a:pPr algn="r">
              <a:lnSpc>
                <a:spcPct val="115000"/>
              </a:lnSpc>
              <a:spcAft>
                <a:spcPts val="1000"/>
              </a:spcAft>
            </a:pPr>
            <a:r>
              <a:rPr lang="ar-IQ" sz="2400" b="1" dirty="0">
                <a:solidFill>
                  <a:srgbClr val="FF0000"/>
                </a:solidFill>
                <a:ea typeface="Calibri"/>
              </a:rPr>
              <a:t>محاسن هذه الطريقة </a:t>
            </a:r>
            <a:endParaRPr lang="en-US" sz="2400" dirty="0">
              <a:solidFill>
                <a:srgbClr val="FF0000"/>
              </a:solidFill>
              <a:ea typeface="Calibri"/>
              <a:cs typeface="Arial"/>
            </a:endParaRPr>
          </a:p>
          <a:p>
            <a:pPr algn="r">
              <a:lnSpc>
                <a:spcPct val="115000"/>
              </a:lnSpc>
              <a:spcAft>
                <a:spcPts val="1000"/>
              </a:spcAft>
            </a:pPr>
            <a:r>
              <a:rPr lang="ar-IQ" sz="1800" b="1" dirty="0">
                <a:ea typeface="Calibri"/>
              </a:rPr>
              <a:t>1. وضع السماد قريب من البذور يسهل من امتصاص العناصر </a:t>
            </a:r>
            <a:endParaRPr lang="en-US" sz="1800" dirty="0">
              <a:ea typeface="Calibri"/>
              <a:cs typeface="Arial"/>
            </a:endParaRPr>
          </a:p>
          <a:p>
            <a:pPr algn="r">
              <a:lnSpc>
                <a:spcPct val="115000"/>
              </a:lnSpc>
              <a:spcAft>
                <a:spcPts val="1000"/>
              </a:spcAft>
            </a:pPr>
            <a:r>
              <a:rPr lang="ar-IQ" sz="1800" b="1" dirty="0">
                <a:ea typeface="Calibri"/>
              </a:rPr>
              <a:t>   الغذائية </a:t>
            </a:r>
            <a:endParaRPr lang="en-US" sz="1800" dirty="0">
              <a:ea typeface="Calibri"/>
              <a:cs typeface="Arial"/>
            </a:endParaRPr>
          </a:p>
          <a:p>
            <a:pPr algn="r">
              <a:lnSpc>
                <a:spcPct val="115000"/>
              </a:lnSpc>
              <a:spcAft>
                <a:spcPts val="1000"/>
              </a:spcAft>
            </a:pPr>
            <a:r>
              <a:rPr lang="ar-IQ" sz="1800" b="1" dirty="0">
                <a:ea typeface="Calibri"/>
              </a:rPr>
              <a:t>2. قرب السماد من البذور يجعل العناصر الغذائية اكثر جاهزية </a:t>
            </a:r>
            <a:endParaRPr lang="en-US" sz="1800" dirty="0">
              <a:ea typeface="Calibri"/>
              <a:cs typeface="Arial"/>
            </a:endParaRPr>
          </a:p>
          <a:p>
            <a:pPr algn="r">
              <a:lnSpc>
                <a:spcPct val="115000"/>
              </a:lnSpc>
              <a:spcAft>
                <a:spcPts val="1000"/>
              </a:spcAft>
            </a:pPr>
            <a:r>
              <a:rPr lang="ar-IQ" sz="1800" b="1" dirty="0">
                <a:ea typeface="Calibri"/>
              </a:rPr>
              <a:t>   للمحصول منه للأدغال والاعشاب</a:t>
            </a:r>
            <a:endParaRPr lang="en-US" sz="1800" dirty="0">
              <a:ea typeface="Calibri"/>
              <a:cs typeface="Arial"/>
            </a:endParaRPr>
          </a:p>
          <a:p>
            <a:pPr algn="r">
              <a:lnSpc>
                <a:spcPct val="115000"/>
              </a:lnSpc>
              <a:spcAft>
                <a:spcPts val="1000"/>
              </a:spcAft>
            </a:pPr>
            <a:r>
              <a:rPr lang="ar-IQ" sz="1800" b="1" dirty="0">
                <a:ea typeface="Calibri"/>
              </a:rPr>
              <a:t>3. تقلل من فقد السماد بطريقة التعرية قياسا مع الاضافات السطحية</a:t>
            </a:r>
            <a:endParaRPr lang="en-US" sz="1800" dirty="0">
              <a:ea typeface="Calibri"/>
              <a:cs typeface="Arial"/>
            </a:endParaRPr>
          </a:p>
          <a:p>
            <a:pPr algn="r">
              <a:lnSpc>
                <a:spcPct val="115000"/>
              </a:lnSpc>
              <a:spcAft>
                <a:spcPts val="1000"/>
              </a:spcAft>
            </a:pPr>
            <a:r>
              <a:rPr lang="ar-IQ" sz="1800" b="1" dirty="0">
                <a:ea typeface="Calibri"/>
              </a:rPr>
              <a:t>4. تقلل من تثبيت الفسفور والبوتاسيوم كون منطقة الجذور ذات </a:t>
            </a:r>
            <a:endParaRPr lang="en-US" sz="1800" dirty="0">
              <a:ea typeface="Calibri"/>
              <a:cs typeface="Arial"/>
            </a:endParaRPr>
          </a:p>
          <a:p>
            <a:pPr algn="r">
              <a:lnSpc>
                <a:spcPct val="115000"/>
              </a:lnSpc>
              <a:spcAft>
                <a:spcPts val="1000"/>
              </a:spcAft>
            </a:pPr>
            <a:r>
              <a:rPr lang="ar-IQ" sz="1800" b="1" dirty="0">
                <a:ea typeface="Calibri"/>
              </a:rPr>
              <a:t>   نشاط حيوي وقلة تماس السماد مع مكونات التربة </a:t>
            </a:r>
            <a:endParaRPr lang="en-US" sz="1800" dirty="0">
              <a:ea typeface="Calibri"/>
              <a:cs typeface="Arial"/>
            </a:endParaRPr>
          </a:p>
          <a:p>
            <a:pPr algn="r"/>
            <a:r>
              <a:rPr lang="ar-IQ" sz="1800" b="1" dirty="0">
                <a:ea typeface="Calibri"/>
              </a:rPr>
              <a:t>5. تجعل منطقة الجذور باردة ورطبة </a:t>
            </a:r>
            <a:endParaRPr lang="ar-IQ" sz="1800" dirty="0"/>
          </a:p>
        </p:txBody>
      </p:sp>
    </p:spTree>
    <p:extLst>
      <p:ext uri="{BB962C8B-B14F-4D97-AF65-F5344CB8AC3E}">
        <p14:creationId xmlns:p14="http://schemas.microsoft.com/office/powerpoint/2010/main" val="2784269544"/>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71600" y="692696"/>
            <a:ext cx="7772400" cy="1470025"/>
          </a:xfrm>
        </p:spPr>
        <p:txBody>
          <a:bodyPr>
            <a:normAutofit/>
          </a:bodyPr>
          <a:lstStyle/>
          <a:p>
            <a:pPr>
              <a:lnSpc>
                <a:spcPct val="115000"/>
              </a:lnSpc>
              <a:spcAft>
                <a:spcPts val="1000"/>
              </a:spcAft>
            </a:pPr>
            <a:r>
              <a:rPr lang="ar-IQ" b="1" dirty="0">
                <a:solidFill>
                  <a:srgbClr val="FF0000"/>
                </a:solidFill>
                <a:ea typeface="Calibri"/>
                <a:cs typeface="Arial"/>
              </a:rPr>
              <a:t>مساوئ هذه الطريقة</a:t>
            </a:r>
            <a:r>
              <a:rPr lang="ar-IQ" dirty="0">
                <a:solidFill>
                  <a:srgbClr val="FF0000"/>
                </a:solidFill>
                <a:ea typeface="Calibri"/>
                <a:cs typeface="Arial"/>
              </a:rPr>
              <a:t> </a:t>
            </a:r>
            <a:endParaRPr lang="ar-IQ" dirty="0"/>
          </a:p>
        </p:txBody>
      </p:sp>
      <p:sp>
        <p:nvSpPr>
          <p:cNvPr id="3" name="عنوان فرعي 2"/>
          <p:cNvSpPr>
            <a:spLocks noGrp="1"/>
          </p:cNvSpPr>
          <p:nvPr>
            <p:ph type="subTitle" idx="1"/>
          </p:nvPr>
        </p:nvSpPr>
        <p:spPr>
          <a:xfrm>
            <a:off x="1043608" y="2060848"/>
            <a:ext cx="6912768" cy="3456384"/>
          </a:xfrm>
        </p:spPr>
        <p:txBody>
          <a:bodyPr>
            <a:normAutofit fontScale="55000" lnSpcReduction="20000"/>
          </a:bodyPr>
          <a:lstStyle/>
          <a:p>
            <a:pPr algn="r">
              <a:lnSpc>
                <a:spcPct val="115000"/>
              </a:lnSpc>
              <a:spcAft>
                <a:spcPts val="1000"/>
              </a:spcAft>
            </a:pPr>
            <a:r>
              <a:rPr lang="ar-IQ" b="1" dirty="0">
                <a:ea typeface="Calibri"/>
              </a:rPr>
              <a:t>1</a:t>
            </a:r>
            <a:r>
              <a:rPr lang="ar-IQ" sz="5900" b="1" dirty="0">
                <a:solidFill>
                  <a:srgbClr val="002060"/>
                </a:solidFill>
                <a:ea typeface="Calibri"/>
              </a:rPr>
              <a:t>. زيادة احتمالية فقد النيتروجين والكبريت </a:t>
            </a:r>
            <a:endParaRPr lang="en-US" sz="5900" b="1" dirty="0">
              <a:solidFill>
                <a:srgbClr val="002060"/>
              </a:solidFill>
              <a:ea typeface="Calibri"/>
              <a:cs typeface="Arial"/>
            </a:endParaRPr>
          </a:p>
          <a:p>
            <a:pPr algn="r">
              <a:lnSpc>
                <a:spcPct val="115000"/>
              </a:lnSpc>
              <a:spcAft>
                <a:spcPts val="1000"/>
              </a:spcAft>
            </a:pPr>
            <a:r>
              <a:rPr lang="ar-IQ" sz="5900" b="1" dirty="0">
                <a:solidFill>
                  <a:srgbClr val="002060"/>
                </a:solidFill>
                <a:ea typeface="Calibri"/>
              </a:rPr>
              <a:t>2. تحتاج الى اكثر من دفعة سماديه  لكي تصل الى متطلبات واحتياجات المحصول من </a:t>
            </a:r>
            <a:r>
              <a:rPr lang="ar-IQ" sz="5900" b="1" dirty="0" smtClean="0">
                <a:solidFill>
                  <a:srgbClr val="002060"/>
                </a:solidFill>
                <a:ea typeface="Calibri"/>
              </a:rPr>
              <a:t> </a:t>
            </a:r>
            <a:r>
              <a:rPr lang="ar-IQ" sz="5900" b="1" dirty="0">
                <a:solidFill>
                  <a:srgbClr val="002060"/>
                </a:solidFill>
                <a:ea typeface="Calibri"/>
              </a:rPr>
              <a:t>العناصر الغذائية </a:t>
            </a:r>
            <a:endParaRPr lang="en-US" sz="5900" b="1" dirty="0">
              <a:solidFill>
                <a:srgbClr val="002060"/>
              </a:solidFill>
              <a:ea typeface="Calibri"/>
              <a:cs typeface="Arial"/>
            </a:endParaRPr>
          </a:p>
          <a:p>
            <a:pPr algn="r">
              <a:lnSpc>
                <a:spcPct val="115000"/>
              </a:lnSpc>
              <a:spcAft>
                <a:spcPts val="1000"/>
              </a:spcAft>
            </a:pPr>
            <a:r>
              <a:rPr lang="ar-IQ" sz="5900" b="1" dirty="0">
                <a:solidFill>
                  <a:srgbClr val="002060"/>
                </a:solidFill>
                <a:ea typeface="Calibri"/>
              </a:rPr>
              <a:t>3. احتمالية تسمم النبات بالأمونيا فيما لو اضيفت كميات عالية من الاسمدة النيتروجينية </a:t>
            </a:r>
            <a:endParaRPr lang="en-US" sz="5900" b="1" dirty="0">
              <a:solidFill>
                <a:srgbClr val="002060"/>
              </a:solidFill>
              <a:ea typeface="Calibri"/>
              <a:cs typeface="Arial"/>
            </a:endParaRPr>
          </a:p>
          <a:p>
            <a:endParaRPr lang="ar-IQ" dirty="0"/>
          </a:p>
        </p:txBody>
      </p:sp>
    </p:spTree>
    <p:extLst>
      <p:ext uri="{BB962C8B-B14F-4D97-AF65-F5344CB8AC3E}">
        <p14:creationId xmlns:p14="http://schemas.microsoft.com/office/powerpoint/2010/main" val="2428786981"/>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620688"/>
            <a:ext cx="7704856" cy="1143000"/>
          </a:xfrm>
        </p:spPr>
        <p:txBody>
          <a:bodyPr>
            <a:normAutofit/>
          </a:bodyPr>
          <a:lstStyle/>
          <a:p>
            <a:r>
              <a:rPr lang="en-US" sz="2800" b="1" dirty="0" smtClean="0">
                <a:solidFill>
                  <a:srgbClr val="008000"/>
                </a:solidFill>
              </a:rPr>
              <a:t>Effect of Fertilizer on corn growth</a:t>
            </a:r>
            <a:br>
              <a:rPr lang="en-US" sz="2800" b="1" dirty="0" smtClean="0">
                <a:solidFill>
                  <a:srgbClr val="008000"/>
                </a:solidFill>
              </a:rPr>
            </a:br>
            <a:r>
              <a:rPr lang="en-US" sz="2800" b="1" dirty="0">
                <a:solidFill>
                  <a:srgbClr val="008000"/>
                </a:solidFill>
              </a:rPr>
              <a:t> </a:t>
            </a:r>
            <a:r>
              <a:rPr lang="ar-IQ" sz="2800" b="1" dirty="0" smtClean="0">
                <a:solidFill>
                  <a:srgbClr val="008000"/>
                </a:solidFill>
              </a:rPr>
              <a:t>تأثير السماد البادئ على نمو الذرة الصفراء </a:t>
            </a:r>
            <a:endParaRPr lang="ar-IQ" sz="2800" b="1" dirty="0">
              <a:solidFill>
                <a:srgbClr val="008000"/>
              </a:solidFill>
            </a:endParaRPr>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Effect>
                      <a14:brightnessContrast bright="-2000" contrast="39000"/>
                    </a14:imgEffect>
                  </a14:imgLayer>
                </a14:imgProps>
              </a:ext>
              <a:ext uri="{28A0092B-C50C-407E-A947-70E740481C1C}">
                <a14:useLocalDpi xmlns:a14="http://schemas.microsoft.com/office/drawing/2010/main" val="0"/>
              </a:ext>
            </a:extLst>
          </a:blip>
          <a:srcRect/>
          <a:stretch>
            <a:fillRect/>
          </a:stretch>
        </p:blipFill>
        <p:spPr bwMode="auto">
          <a:xfrm>
            <a:off x="755576" y="1628800"/>
            <a:ext cx="770485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411490"/>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71600" y="1124744"/>
            <a:ext cx="7128792" cy="821953"/>
          </a:xfrm>
        </p:spPr>
        <p:txBody>
          <a:bodyPr>
            <a:normAutofit fontScale="90000"/>
          </a:bodyPr>
          <a:lstStyle/>
          <a:p>
            <a:r>
              <a:rPr lang="ar-IQ" sz="3200" b="1" dirty="0">
                <a:solidFill>
                  <a:srgbClr val="FF0000"/>
                </a:solidFill>
                <a:ea typeface="Calibri"/>
                <a:cs typeface="Arial"/>
              </a:rPr>
              <a:t>خامسا  : الاسمدة </a:t>
            </a:r>
            <a:r>
              <a:rPr lang="ar-IQ" sz="3200" b="1" dirty="0" smtClean="0">
                <a:solidFill>
                  <a:srgbClr val="FF0000"/>
                </a:solidFill>
                <a:ea typeface="Calibri"/>
                <a:cs typeface="Arial"/>
              </a:rPr>
              <a:t>السائلة</a:t>
            </a:r>
            <a:br>
              <a:rPr lang="ar-IQ" sz="3200" b="1" dirty="0" smtClean="0">
                <a:solidFill>
                  <a:srgbClr val="FF0000"/>
                </a:solidFill>
                <a:ea typeface="Calibri"/>
                <a:cs typeface="Arial"/>
              </a:rPr>
            </a:br>
            <a:r>
              <a:rPr lang="ar-IQ" sz="3200" b="1" dirty="0" smtClean="0">
                <a:solidFill>
                  <a:srgbClr val="FF0000"/>
                </a:solidFill>
                <a:ea typeface="Calibri"/>
                <a:cs typeface="Arial"/>
              </a:rPr>
              <a:t> </a:t>
            </a:r>
            <a:r>
              <a:rPr lang="en-US" sz="3200" b="1" dirty="0">
                <a:solidFill>
                  <a:srgbClr val="FF0000"/>
                </a:solidFill>
                <a:latin typeface="Arial"/>
                <a:ea typeface="Calibri"/>
              </a:rPr>
              <a:t>Liquid Fertilizers </a:t>
            </a:r>
            <a:endParaRPr lang="ar-IQ" sz="3200" dirty="0"/>
          </a:p>
        </p:txBody>
      </p:sp>
      <p:sp>
        <p:nvSpPr>
          <p:cNvPr id="3" name="عنوان فرعي 2"/>
          <p:cNvSpPr>
            <a:spLocks noGrp="1"/>
          </p:cNvSpPr>
          <p:nvPr>
            <p:ph type="subTitle" idx="1"/>
          </p:nvPr>
        </p:nvSpPr>
        <p:spPr>
          <a:xfrm>
            <a:off x="1115616" y="1916832"/>
            <a:ext cx="6912768" cy="3744416"/>
          </a:xfrm>
        </p:spPr>
        <p:txBody>
          <a:bodyPr>
            <a:noAutofit/>
          </a:bodyPr>
          <a:lstStyle/>
          <a:p>
            <a:pPr algn="just">
              <a:lnSpc>
                <a:spcPct val="115000"/>
              </a:lnSpc>
              <a:spcAft>
                <a:spcPts val="1000"/>
              </a:spcAft>
            </a:pPr>
            <a:r>
              <a:rPr lang="ar-SA" sz="1600" b="1" dirty="0">
                <a:solidFill>
                  <a:schemeClr val="tx1"/>
                </a:solidFill>
                <a:effectLst>
                  <a:outerShdw blurRad="38100" dist="38100" dir="2700000" algn="tl">
                    <a:srgbClr val="000000">
                      <a:alpha val="43137"/>
                    </a:srgbClr>
                  </a:outerShdw>
                </a:effectLst>
                <a:ea typeface="Calibri"/>
              </a:rPr>
              <a:t>هي محاليل الأسمدة البسيطة او المركبة او المخلوطة ، وتضاف الى  التربة  او النبات بطرق مختلفة</a:t>
            </a:r>
            <a:r>
              <a:rPr lang="en-US" sz="1600" b="1" dirty="0">
                <a:solidFill>
                  <a:schemeClr val="tx1"/>
                </a:solidFill>
                <a:effectLst>
                  <a:outerShdw blurRad="38100" dist="38100" dir="2700000" algn="tl">
                    <a:srgbClr val="000000">
                      <a:alpha val="43137"/>
                    </a:srgbClr>
                  </a:outerShdw>
                </a:effectLst>
                <a:latin typeface="Arial"/>
                <a:ea typeface="Calibri"/>
                <a:cs typeface="Arial"/>
              </a:rPr>
              <a:t> . </a:t>
            </a:r>
            <a:endParaRPr lang="en-US" sz="1600" dirty="0">
              <a:solidFill>
                <a:schemeClr val="tx1"/>
              </a:solidFill>
              <a:effectLst>
                <a:outerShdw blurRad="38100" dist="38100" dir="2700000" algn="tl">
                  <a:srgbClr val="000000">
                    <a:alpha val="43137"/>
                  </a:srgbClr>
                </a:outerShdw>
              </a:effectLst>
              <a:ea typeface="Calibri"/>
              <a:cs typeface="Arial"/>
            </a:endParaRPr>
          </a:p>
          <a:p>
            <a:pPr algn="just">
              <a:lnSpc>
                <a:spcPct val="115000"/>
              </a:lnSpc>
              <a:spcAft>
                <a:spcPts val="1000"/>
              </a:spcAft>
            </a:pPr>
            <a:r>
              <a:rPr lang="ar-SA" sz="1600" b="1" u="sng" dirty="0">
                <a:solidFill>
                  <a:srgbClr val="FF0000"/>
                </a:solidFill>
                <a:effectLst>
                  <a:outerShdw blurRad="38100" dist="38100" dir="2700000" algn="tl">
                    <a:srgbClr val="000000">
                      <a:alpha val="43137"/>
                    </a:srgbClr>
                  </a:outerShdw>
                </a:effectLst>
                <a:ea typeface="Calibri"/>
              </a:rPr>
              <a:t>اهم فوائد الأسمدة السائلة</a:t>
            </a:r>
            <a:r>
              <a:rPr lang="ar-SA" sz="1600" b="1" u="sng" dirty="0">
                <a:solidFill>
                  <a:srgbClr val="002060"/>
                </a:solidFill>
                <a:effectLst>
                  <a:outerShdw blurRad="38100" dist="38100" dir="2700000" algn="tl">
                    <a:srgbClr val="000000">
                      <a:alpha val="43137"/>
                    </a:srgbClr>
                  </a:outerShdw>
                </a:effectLst>
                <a:ea typeface="Calibri"/>
              </a:rPr>
              <a:t> </a:t>
            </a:r>
            <a:endParaRPr lang="en-US" sz="1600" u="sng" dirty="0">
              <a:solidFill>
                <a:srgbClr val="002060"/>
              </a:solidFill>
              <a:effectLst>
                <a:outerShdw blurRad="38100" dist="38100" dir="2700000" algn="tl">
                  <a:srgbClr val="000000">
                    <a:alpha val="43137"/>
                  </a:srgbClr>
                </a:outerShdw>
              </a:effectLst>
              <a:ea typeface="Calibri"/>
              <a:cs typeface="Arial"/>
            </a:endParaRPr>
          </a:p>
          <a:p>
            <a:pPr algn="just">
              <a:lnSpc>
                <a:spcPct val="115000"/>
              </a:lnSpc>
              <a:spcAft>
                <a:spcPts val="1000"/>
              </a:spcAft>
            </a:pPr>
            <a:r>
              <a:rPr lang="ar-SA" sz="1600" b="1" dirty="0">
                <a:solidFill>
                  <a:srgbClr val="002060"/>
                </a:solidFill>
                <a:effectLst>
                  <a:outerShdw blurRad="38100" dist="38100" dir="2700000" algn="tl">
                    <a:srgbClr val="000000">
                      <a:alpha val="43137"/>
                    </a:srgbClr>
                  </a:outerShdw>
                </a:effectLst>
                <a:ea typeface="Calibri"/>
              </a:rPr>
              <a:t>1</a:t>
            </a:r>
            <a:r>
              <a:rPr lang="ar-SA" sz="1600" b="1" dirty="0">
                <a:solidFill>
                  <a:schemeClr val="tx1"/>
                </a:solidFill>
                <a:effectLst>
                  <a:outerShdw blurRad="38100" dist="38100" dir="2700000" algn="tl">
                    <a:srgbClr val="000000">
                      <a:alpha val="43137"/>
                    </a:srgbClr>
                  </a:outerShdw>
                </a:effectLst>
                <a:ea typeface="Calibri"/>
              </a:rPr>
              <a:t>. </a:t>
            </a:r>
            <a:r>
              <a:rPr lang="en-US" sz="1600" b="1" dirty="0">
                <a:solidFill>
                  <a:schemeClr val="tx1"/>
                </a:solidFill>
                <a:effectLst>
                  <a:outerShdw blurRad="38100" dist="38100" dir="2700000" algn="tl">
                    <a:srgbClr val="000000">
                      <a:alpha val="43137"/>
                    </a:srgbClr>
                  </a:outerShdw>
                </a:effectLst>
                <a:latin typeface="Arial"/>
                <a:ea typeface="Calibri"/>
                <a:cs typeface="Arial"/>
              </a:rPr>
              <a:t>.</a:t>
            </a:r>
            <a:r>
              <a:rPr lang="ar-SA" sz="1800" b="1" dirty="0">
                <a:solidFill>
                  <a:schemeClr val="tx1"/>
                </a:solidFill>
                <a:ea typeface="Calibri"/>
              </a:rPr>
              <a:t>استعمال  كمیة اقل من السماد وتوزيعها توزيعا افضل واضافتها كل ما يحتاجه النبات </a:t>
            </a:r>
            <a:endParaRPr lang="en-US" sz="1800" b="1" dirty="0">
              <a:solidFill>
                <a:schemeClr val="tx1"/>
              </a:solidFill>
              <a:ea typeface="Calibri"/>
              <a:cs typeface="Arial"/>
            </a:endParaRPr>
          </a:p>
          <a:p>
            <a:pPr algn="just">
              <a:lnSpc>
                <a:spcPct val="115000"/>
              </a:lnSpc>
              <a:spcAft>
                <a:spcPts val="1000"/>
              </a:spcAft>
            </a:pPr>
            <a:r>
              <a:rPr lang="ar-SA" sz="1800" b="1" dirty="0">
                <a:solidFill>
                  <a:srgbClr val="C00000"/>
                </a:solidFill>
                <a:ea typeface="Calibri"/>
              </a:rPr>
              <a:t>2</a:t>
            </a:r>
            <a:r>
              <a:rPr lang="en-US" sz="1800" b="1" dirty="0">
                <a:solidFill>
                  <a:srgbClr val="C00000"/>
                </a:solidFill>
                <a:latin typeface="Arial"/>
                <a:ea typeface="Calibri"/>
                <a:cs typeface="Arial"/>
              </a:rPr>
              <a:t>.</a:t>
            </a:r>
            <a:r>
              <a:rPr lang="ar-SA" sz="1800" b="1" dirty="0">
                <a:solidFill>
                  <a:srgbClr val="C00000"/>
                </a:solidFill>
                <a:ea typeface="Calibri"/>
              </a:rPr>
              <a:t>تجنب الاضرار بالبادرات وهو ما قد یحدث عند استعمال  اسمدة جافة بكمیات كبیرة </a:t>
            </a:r>
            <a:endParaRPr lang="en-US" sz="1800" b="1" dirty="0">
              <a:solidFill>
                <a:srgbClr val="C00000"/>
              </a:solidFill>
              <a:ea typeface="Calibri"/>
              <a:cs typeface="Arial"/>
            </a:endParaRPr>
          </a:p>
          <a:p>
            <a:pPr algn="just">
              <a:lnSpc>
                <a:spcPct val="115000"/>
              </a:lnSpc>
              <a:spcAft>
                <a:spcPts val="1000"/>
              </a:spcAft>
            </a:pPr>
            <a:r>
              <a:rPr lang="ar-SA" sz="1800" b="1" dirty="0">
                <a:solidFill>
                  <a:srgbClr val="00B050"/>
                </a:solidFill>
                <a:ea typeface="Calibri"/>
              </a:rPr>
              <a:t>3. إمكانية استعمال اسمدة ذات صفات طبيعية </a:t>
            </a:r>
            <a:r>
              <a:rPr lang="ar-SA" sz="1800" b="1" dirty="0" err="1">
                <a:solidFill>
                  <a:srgbClr val="00B050"/>
                </a:solidFill>
                <a:ea typeface="Calibri"/>
              </a:rPr>
              <a:t>غیر</a:t>
            </a:r>
            <a:r>
              <a:rPr lang="ar-SA" sz="1800" b="1" dirty="0">
                <a:solidFill>
                  <a:srgbClr val="00B050"/>
                </a:solidFill>
                <a:ea typeface="Calibri"/>
              </a:rPr>
              <a:t> مناسبة مثل الأسمدة المتميعة </a:t>
            </a:r>
            <a:endParaRPr lang="en-US" sz="1800" b="1" dirty="0">
              <a:solidFill>
                <a:srgbClr val="00B050"/>
              </a:solidFill>
              <a:ea typeface="Calibri"/>
              <a:cs typeface="Arial"/>
            </a:endParaRPr>
          </a:p>
          <a:p>
            <a:pPr algn="just">
              <a:lnSpc>
                <a:spcPct val="115000"/>
              </a:lnSpc>
              <a:spcAft>
                <a:spcPts val="1000"/>
              </a:spcAft>
            </a:pPr>
            <a:r>
              <a:rPr lang="en-US" sz="1800" b="1" dirty="0">
                <a:solidFill>
                  <a:srgbClr val="7030A0"/>
                </a:solidFill>
                <a:latin typeface="Arial"/>
                <a:ea typeface="Calibri"/>
                <a:cs typeface="Arial"/>
              </a:rPr>
              <a:t> . 4</a:t>
            </a:r>
            <a:r>
              <a:rPr lang="ar-SA" sz="1800" b="1" dirty="0">
                <a:solidFill>
                  <a:srgbClr val="7030A0"/>
                </a:solidFill>
                <a:ea typeface="Calibri"/>
              </a:rPr>
              <a:t>رش السماد علي الاوراق یعمل علي تجنب التفاعلات التي قد تؤدي الي خفض جاهزية  العناصر الغذائية  للنبات </a:t>
            </a:r>
            <a:endParaRPr lang="en-US" sz="1800" b="1" dirty="0">
              <a:solidFill>
                <a:srgbClr val="7030A0"/>
              </a:solidFill>
              <a:ea typeface="Calibri"/>
              <a:cs typeface="Arial"/>
            </a:endParaRPr>
          </a:p>
          <a:p>
            <a:pPr algn="just">
              <a:lnSpc>
                <a:spcPct val="115000"/>
              </a:lnSpc>
              <a:spcAft>
                <a:spcPts val="1000"/>
              </a:spcAft>
            </a:pPr>
            <a:r>
              <a:rPr lang="ar-SA" sz="1800" b="1" dirty="0">
                <a:solidFill>
                  <a:srgbClr val="E56F0D"/>
                </a:solidFill>
                <a:ea typeface="Calibri"/>
              </a:rPr>
              <a:t>5. في المناطق  التي تعتمد علي الامطار تكون استجابة النبات للتسميد بالرش افضل في حالة الجو الجاف </a:t>
            </a:r>
            <a:endParaRPr lang="en-US" sz="1800" b="1" dirty="0">
              <a:solidFill>
                <a:srgbClr val="E56F0D"/>
              </a:solidFill>
              <a:ea typeface="Calibri"/>
              <a:cs typeface="Arial"/>
            </a:endParaRPr>
          </a:p>
          <a:p>
            <a:endParaRPr lang="ar-IQ" sz="1600" dirty="0"/>
          </a:p>
        </p:txBody>
      </p:sp>
    </p:spTree>
    <p:extLst>
      <p:ext uri="{BB962C8B-B14F-4D97-AF65-F5344CB8AC3E}">
        <p14:creationId xmlns:p14="http://schemas.microsoft.com/office/powerpoint/2010/main" val="1206287264"/>
      </p:ext>
    </p:extLst>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منظور">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179</TotalTime>
  <Words>1270</Words>
  <Application>Microsoft Office PowerPoint</Application>
  <PresentationFormat>عرض على الشاشة (3:4)‏</PresentationFormat>
  <Paragraphs>101</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دبوس تثبيت</vt:lpstr>
      <vt:lpstr>عرض تقديمي في PowerPoint</vt:lpstr>
      <vt:lpstr>في محاضرة اليوم سوف نتكلم عن :-</vt:lpstr>
      <vt:lpstr>ثالثا : طريقة اضافة السماد بشكل خطوط  Row application </vt:lpstr>
      <vt:lpstr>Row Application of Fertilizers اضافة الاسمدة بشكل خطوط </vt:lpstr>
      <vt:lpstr>رابعا : الاضافة قريبة من البذور  Pop-up Fertilizer Application (Starter Fertilizer)  </vt:lpstr>
      <vt:lpstr>الاضافة قريبة من البذور  Pop-up Fertilizer Application</vt:lpstr>
      <vt:lpstr>مساوئ هذه الطريقة </vt:lpstr>
      <vt:lpstr>Effect of Fertilizer on corn growth  تأثير السماد البادئ على نمو الذرة الصفراء </vt:lpstr>
      <vt:lpstr>خامسا  : الاسمدة السائلة  Liquid Fertilizers </vt:lpstr>
      <vt:lpstr>طرق اضافة الاسمدة السائلة  Methods of Liquid Fertilizers Application </vt:lpstr>
      <vt:lpstr>Foliar Application of Fertilizers اضافة الاسمدة بالرش </vt:lpstr>
      <vt:lpstr>رش الاسمدة الكيميائية </vt:lpstr>
      <vt:lpstr>العوامل المؤثرة في امتصاص العناصر الغذائية المضافة بطريقة الرش </vt:lpstr>
      <vt:lpstr>عرض تقديمي في PowerPoint</vt:lpstr>
      <vt:lpstr>عرض تقديمي في PowerPoint</vt:lpstr>
      <vt:lpstr>اضافة الاسمدة الكيميائية السائلة فوق سطح التربة </vt:lpstr>
      <vt:lpstr>عرض تقديمي في PowerPoint</vt:lpstr>
      <vt:lpstr>اضافة الاسمدة بالحقن تحت سطح التربة </vt:lpstr>
      <vt:lpstr>رابعا : اضافة السماد مع ماء الري(الرسمدة)   Fertigation  </vt:lpstr>
      <vt:lpstr>الرسمدة(التسميد مع ماء الري) </vt:lpstr>
      <vt:lpstr>Fertigation </vt:lpstr>
      <vt:lpstr>ويراعى عند وضع برنامج تسميد بطريقة الري النقاط التالية </vt:lpstr>
      <vt:lpstr>اهم الخصائص الواجب توفرها بالأسمدة المستعملة  في نظام الري مع التسميد</vt:lpstr>
      <vt:lpstr>الخلاصة </vt:lpstr>
      <vt:lpstr>اي سؤال او تعليق على المحاضرة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Fertilizers Technologies تقانات اسمدة  Lecture 3 المحاضرة الثالثة</dc:title>
  <dc:creator>DR.Ahmed Saker 2o1O</dc:creator>
  <cp:lastModifiedBy>DR.Ahmed Saker 2o1O</cp:lastModifiedBy>
  <cp:revision>48</cp:revision>
  <dcterms:created xsi:type="dcterms:W3CDTF">2021-05-22T15:54:55Z</dcterms:created>
  <dcterms:modified xsi:type="dcterms:W3CDTF">2021-05-25T07:00:45Z</dcterms:modified>
</cp:coreProperties>
</file>